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1" r:id="rId5"/>
    <p:sldId id="272" r:id="rId6"/>
    <p:sldId id="273" r:id="rId7"/>
    <p:sldId id="274" r:id="rId8"/>
    <p:sldId id="275" r:id="rId9"/>
    <p:sldId id="294" r:id="rId10"/>
    <p:sldId id="295" r:id="rId11"/>
    <p:sldId id="276" r:id="rId12"/>
    <p:sldId id="278" r:id="rId13"/>
    <p:sldId id="285" r:id="rId14"/>
    <p:sldId id="287" r:id="rId15"/>
    <p:sldId id="289" r:id="rId16"/>
    <p:sldId id="290" r:id="rId17"/>
    <p:sldId id="291" r:id="rId18"/>
    <p:sldId id="293" r:id="rId19"/>
    <p:sldId id="292" r:id="rId20"/>
    <p:sldId id="296" r:id="rId21"/>
    <p:sldId id="297" r:id="rId22"/>
    <p:sldId id="298" r:id="rId23"/>
    <p:sldId id="299" r:id="rId24"/>
    <p:sldId id="257" r:id="rId25"/>
    <p:sldId id="277" r:id="rId26"/>
    <p:sldId id="279" r:id="rId27"/>
    <p:sldId id="280" r:id="rId28"/>
    <p:sldId id="281" r:id="rId29"/>
    <p:sldId id="282" r:id="rId30"/>
    <p:sldId id="283" r:id="rId31"/>
    <p:sldId id="284" r:id="rId32"/>
    <p:sldId id="286" r:id="rId33"/>
    <p:sldId id="288" r:id="rId34"/>
    <p:sldId id="303" r:id="rId35"/>
    <p:sldId id="305" r:id="rId36"/>
    <p:sldId id="30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6276C6-7080-4300-9120-C6C316397840}">
          <p14:sldIdLst>
            <p14:sldId id="256"/>
            <p14:sldId id="268"/>
            <p14:sldId id="269"/>
            <p14:sldId id="271"/>
            <p14:sldId id="272"/>
            <p14:sldId id="273"/>
            <p14:sldId id="274"/>
            <p14:sldId id="275"/>
            <p14:sldId id="294"/>
            <p14:sldId id="295"/>
            <p14:sldId id="276"/>
            <p14:sldId id="278"/>
            <p14:sldId id="285"/>
            <p14:sldId id="287"/>
            <p14:sldId id="289"/>
            <p14:sldId id="290"/>
            <p14:sldId id="291"/>
            <p14:sldId id="293"/>
            <p14:sldId id="292"/>
            <p14:sldId id="296"/>
            <p14:sldId id="297"/>
            <p14:sldId id="298"/>
            <p14:sldId id="299"/>
            <p14:sldId id="257"/>
            <p14:sldId id="277"/>
            <p14:sldId id="279"/>
            <p14:sldId id="280"/>
            <p14:sldId id="281"/>
            <p14:sldId id="282"/>
            <p14:sldId id="283"/>
            <p14:sldId id="284"/>
            <p14:sldId id="286"/>
            <p14:sldId id="288"/>
            <p14:sldId id="303"/>
            <p14:sldId id="305"/>
            <p14:sldId id="30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D9B"/>
    <a:srgbClr val="F8C1B6"/>
    <a:srgbClr val="FDFB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AE7B2BC-E4DD-4B32-A4AA-E946C85ABF85}"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BFD11-9E11-45CC-BC08-3745B71C9CB6}" type="slidenum">
              <a:rPr lang="en-GB" smtClean="0"/>
              <a:t>‹#›</a:t>
            </a:fld>
            <a:endParaRPr lang="en-GB"/>
          </a:p>
        </p:txBody>
      </p:sp>
    </p:spTree>
    <p:extLst>
      <p:ext uri="{BB962C8B-B14F-4D97-AF65-F5344CB8AC3E}">
        <p14:creationId xmlns:p14="http://schemas.microsoft.com/office/powerpoint/2010/main" val="181117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E7B2BC-E4DD-4B32-A4AA-E946C85ABF85}"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BFD11-9E11-45CC-BC08-3745B71C9CB6}" type="slidenum">
              <a:rPr lang="en-GB" smtClean="0"/>
              <a:t>‹#›</a:t>
            </a:fld>
            <a:endParaRPr lang="en-GB"/>
          </a:p>
        </p:txBody>
      </p:sp>
    </p:spTree>
    <p:extLst>
      <p:ext uri="{BB962C8B-B14F-4D97-AF65-F5344CB8AC3E}">
        <p14:creationId xmlns:p14="http://schemas.microsoft.com/office/powerpoint/2010/main" val="213912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E7B2BC-E4DD-4B32-A4AA-E946C85ABF85}"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BFD11-9E11-45CC-BC08-3745B71C9CB6}" type="slidenum">
              <a:rPr lang="en-GB" smtClean="0"/>
              <a:t>‹#›</a:t>
            </a:fld>
            <a:endParaRPr lang="en-GB"/>
          </a:p>
        </p:txBody>
      </p:sp>
    </p:spTree>
    <p:extLst>
      <p:ext uri="{BB962C8B-B14F-4D97-AF65-F5344CB8AC3E}">
        <p14:creationId xmlns:p14="http://schemas.microsoft.com/office/powerpoint/2010/main" val="206105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E7B2BC-E4DD-4B32-A4AA-E946C85ABF85}"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BFD11-9E11-45CC-BC08-3745B71C9CB6}" type="slidenum">
              <a:rPr lang="en-GB" smtClean="0"/>
              <a:t>‹#›</a:t>
            </a:fld>
            <a:endParaRPr lang="en-GB"/>
          </a:p>
        </p:txBody>
      </p:sp>
    </p:spTree>
    <p:extLst>
      <p:ext uri="{BB962C8B-B14F-4D97-AF65-F5344CB8AC3E}">
        <p14:creationId xmlns:p14="http://schemas.microsoft.com/office/powerpoint/2010/main" val="121563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E7B2BC-E4DD-4B32-A4AA-E946C85ABF85}"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EBFD11-9E11-45CC-BC08-3745B71C9CB6}" type="slidenum">
              <a:rPr lang="en-GB" smtClean="0"/>
              <a:t>‹#›</a:t>
            </a:fld>
            <a:endParaRPr lang="en-GB"/>
          </a:p>
        </p:txBody>
      </p:sp>
    </p:spTree>
    <p:extLst>
      <p:ext uri="{BB962C8B-B14F-4D97-AF65-F5344CB8AC3E}">
        <p14:creationId xmlns:p14="http://schemas.microsoft.com/office/powerpoint/2010/main" val="247868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AE7B2BC-E4DD-4B32-A4AA-E946C85ABF85}"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EBFD11-9E11-45CC-BC08-3745B71C9CB6}" type="slidenum">
              <a:rPr lang="en-GB" smtClean="0"/>
              <a:t>‹#›</a:t>
            </a:fld>
            <a:endParaRPr lang="en-GB"/>
          </a:p>
        </p:txBody>
      </p:sp>
    </p:spTree>
    <p:extLst>
      <p:ext uri="{BB962C8B-B14F-4D97-AF65-F5344CB8AC3E}">
        <p14:creationId xmlns:p14="http://schemas.microsoft.com/office/powerpoint/2010/main" val="11084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AE7B2BC-E4DD-4B32-A4AA-E946C85ABF85}" type="datetimeFigureOut">
              <a:rPr lang="en-GB" smtClean="0"/>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EBFD11-9E11-45CC-BC08-3745B71C9CB6}" type="slidenum">
              <a:rPr lang="en-GB" smtClean="0"/>
              <a:t>‹#›</a:t>
            </a:fld>
            <a:endParaRPr lang="en-GB"/>
          </a:p>
        </p:txBody>
      </p:sp>
    </p:spTree>
    <p:extLst>
      <p:ext uri="{BB962C8B-B14F-4D97-AF65-F5344CB8AC3E}">
        <p14:creationId xmlns:p14="http://schemas.microsoft.com/office/powerpoint/2010/main" val="188219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AE7B2BC-E4DD-4B32-A4AA-E946C85ABF85}" type="datetimeFigureOut">
              <a:rPr lang="en-GB" smtClean="0"/>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EBFD11-9E11-45CC-BC08-3745B71C9CB6}" type="slidenum">
              <a:rPr lang="en-GB" smtClean="0"/>
              <a:t>‹#›</a:t>
            </a:fld>
            <a:endParaRPr lang="en-GB"/>
          </a:p>
        </p:txBody>
      </p:sp>
    </p:spTree>
    <p:extLst>
      <p:ext uri="{BB962C8B-B14F-4D97-AF65-F5344CB8AC3E}">
        <p14:creationId xmlns:p14="http://schemas.microsoft.com/office/powerpoint/2010/main" val="1893203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7B2BC-E4DD-4B32-A4AA-E946C85ABF85}" type="datetimeFigureOut">
              <a:rPr lang="en-GB" smtClean="0"/>
              <a:t>29/05/2020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EBFD11-9E11-45CC-BC08-3745B71C9CB6}" type="slidenum">
              <a:rPr lang="en-GB" smtClean="0"/>
              <a:t>‹#›</a:t>
            </a:fld>
            <a:endParaRPr lang="en-GB"/>
          </a:p>
        </p:txBody>
      </p:sp>
    </p:spTree>
    <p:extLst>
      <p:ext uri="{BB962C8B-B14F-4D97-AF65-F5344CB8AC3E}">
        <p14:creationId xmlns:p14="http://schemas.microsoft.com/office/powerpoint/2010/main" val="7446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E7B2BC-E4DD-4B32-A4AA-E946C85ABF85}"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EBFD11-9E11-45CC-BC08-3745B71C9CB6}" type="slidenum">
              <a:rPr lang="en-GB" smtClean="0"/>
              <a:t>‹#›</a:t>
            </a:fld>
            <a:endParaRPr lang="en-GB"/>
          </a:p>
        </p:txBody>
      </p:sp>
    </p:spTree>
    <p:extLst>
      <p:ext uri="{BB962C8B-B14F-4D97-AF65-F5344CB8AC3E}">
        <p14:creationId xmlns:p14="http://schemas.microsoft.com/office/powerpoint/2010/main" val="400405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E7B2BC-E4DD-4B32-A4AA-E946C85ABF85}"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EBFD11-9E11-45CC-BC08-3745B71C9CB6}" type="slidenum">
              <a:rPr lang="en-GB" smtClean="0"/>
              <a:t>‹#›</a:t>
            </a:fld>
            <a:endParaRPr lang="en-GB"/>
          </a:p>
        </p:txBody>
      </p:sp>
    </p:spTree>
    <p:extLst>
      <p:ext uri="{BB962C8B-B14F-4D97-AF65-F5344CB8AC3E}">
        <p14:creationId xmlns:p14="http://schemas.microsoft.com/office/powerpoint/2010/main" val="49976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7B2BC-E4DD-4B32-A4AA-E946C85ABF85}" type="datetimeFigureOut">
              <a:rPr lang="en-GB" smtClean="0"/>
              <a:t>29/05/2020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EBFD11-9E11-45CC-BC08-3745B71C9CB6}" type="slidenum">
              <a:rPr lang="en-GB" smtClean="0"/>
              <a:t>‹#›</a:t>
            </a:fld>
            <a:endParaRPr lang="en-GB"/>
          </a:p>
        </p:txBody>
      </p:sp>
    </p:spTree>
    <p:extLst>
      <p:ext uri="{BB962C8B-B14F-4D97-AF65-F5344CB8AC3E}">
        <p14:creationId xmlns:p14="http://schemas.microsoft.com/office/powerpoint/2010/main" val="1389763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5"/>
          <p:cNvSpPr txBox="1">
            <a:spLocks noChangeArrowheads="1"/>
          </p:cNvSpPr>
          <p:nvPr/>
        </p:nvSpPr>
        <p:spPr bwMode="auto">
          <a:xfrm>
            <a:off x="1266181" y="1315640"/>
            <a:ext cx="6791325" cy="4027487"/>
          </a:xfrm>
          <a:prstGeom prst="rect">
            <a:avLst/>
          </a:prstGeom>
          <a:solidFill>
            <a:srgbClr val="F3DCDC"/>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6600" b="0" i="0" u="none" strike="noStrike" cap="none" normalizeH="0" baseline="0" dirty="0">
                <a:ln>
                  <a:noFill/>
                </a:ln>
                <a:solidFill>
                  <a:srgbClr val="000000"/>
                </a:solidFill>
                <a:effectLst/>
                <a:latin typeface="Play Day - Personal Use" pitchFamily="50" charset="0"/>
                <a:cs typeface="Arial" pitchFamily="34" charset="0"/>
              </a:rPr>
              <a:t>PE Warm ups, activities</a:t>
            </a:r>
            <a:br>
              <a:rPr kumimoji="0" lang="en-GB" sz="6600" b="0" i="0" u="none" strike="noStrike" cap="none" normalizeH="0" baseline="0" dirty="0">
                <a:ln>
                  <a:noFill/>
                </a:ln>
                <a:solidFill>
                  <a:srgbClr val="000000"/>
                </a:solidFill>
                <a:effectLst/>
                <a:latin typeface="Play Day - Personal Use" pitchFamily="50" charset="0"/>
                <a:cs typeface="Arial" pitchFamily="34" charset="0"/>
              </a:rPr>
            </a:br>
            <a:r>
              <a:rPr kumimoji="0" lang="en-GB" sz="6600" b="0" i="0" u="none" strike="noStrike" cap="none" normalizeH="0" baseline="0" dirty="0">
                <a:ln>
                  <a:noFill/>
                </a:ln>
                <a:solidFill>
                  <a:srgbClr val="000000"/>
                </a:solidFill>
                <a:effectLst/>
                <a:latin typeface="Play Day - Personal Use" pitchFamily="50" charset="0"/>
                <a:cs typeface="Arial" pitchFamily="34" charset="0"/>
              </a:rPr>
              <a:t>&amp;</a:t>
            </a:r>
            <a:br>
              <a:rPr kumimoji="0" lang="en-GB" sz="6600" b="0" i="0" u="none" strike="noStrike" cap="none" normalizeH="0" baseline="0" dirty="0">
                <a:ln>
                  <a:noFill/>
                </a:ln>
                <a:solidFill>
                  <a:srgbClr val="000000"/>
                </a:solidFill>
                <a:effectLst/>
                <a:latin typeface="Play Day - Personal Use" pitchFamily="50" charset="0"/>
                <a:cs typeface="Arial" pitchFamily="34" charset="0"/>
              </a:rPr>
            </a:br>
            <a:r>
              <a:rPr kumimoji="0" lang="en-GB" sz="6600" b="0" i="0" u="none" strike="noStrike" cap="none" normalizeH="0" baseline="0" dirty="0">
                <a:ln>
                  <a:noFill/>
                </a:ln>
                <a:solidFill>
                  <a:srgbClr val="000000"/>
                </a:solidFill>
                <a:effectLst/>
                <a:latin typeface="Play Day - Personal Use" pitchFamily="50" charset="0"/>
                <a:cs typeface="Arial" pitchFamily="34" charset="0"/>
              </a:rPr>
              <a:t>resources</a:t>
            </a:r>
            <a:endParaRPr kumimoji="0" lang="en-US" sz="6600" b="0" i="0" u="none" strike="noStrike" cap="none" normalizeH="0" baseline="0" dirty="0">
              <a:ln>
                <a:noFill/>
              </a:ln>
              <a:solidFill>
                <a:schemeClr val="tx1"/>
              </a:solidFill>
              <a:effectLst/>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3454202"/>
            <a:ext cx="1507992" cy="9109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430" y="3454202"/>
            <a:ext cx="1507992" cy="910902"/>
          </a:xfrm>
          <a:prstGeom prst="rect">
            <a:avLst/>
          </a:prstGeom>
        </p:spPr>
      </p:pic>
    </p:spTree>
    <p:extLst>
      <p:ext uri="{BB962C8B-B14F-4D97-AF65-F5344CB8AC3E}">
        <p14:creationId xmlns:p14="http://schemas.microsoft.com/office/powerpoint/2010/main" val="2388509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63802" y="943410"/>
            <a:ext cx="4195807" cy="2523768"/>
          </a:xfrm>
          <a:prstGeom prst="rect">
            <a:avLst/>
          </a:prstGeom>
          <a:noFill/>
        </p:spPr>
        <p:txBody>
          <a:bodyPr wrap="square" rtlCol="0">
            <a:spAutoFit/>
          </a:bodyPr>
          <a:lstStyle/>
          <a:p>
            <a:r>
              <a:rPr lang="en-GB" sz="1400" u="sng" dirty="0">
                <a:latin typeface="Chicken Soup" pitchFamily="2" charset="0"/>
              </a:rPr>
              <a:t>What’s the time Mr Wolf?</a:t>
            </a:r>
            <a:r>
              <a:rPr lang="en-GB" sz="1400" dirty="0">
                <a:latin typeface="Chicken Soup" pitchFamily="2" charset="0"/>
              </a:rPr>
              <a:t/>
            </a:r>
            <a:br>
              <a:rPr lang="en-GB" sz="1400" dirty="0">
                <a:latin typeface="Chicken Soup" pitchFamily="2" charset="0"/>
              </a:rPr>
            </a:br>
            <a:r>
              <a:rPr lang="en-US" sz="1200" dirty="0">
                <a:latin typeface="Chicken Soup" pitchFamily="2" charset="0"/>
              </a:rPr>
              <a:t>One child is chosen to be </a:t>
            </a:r>
            <a:r>
              <a:rPr lang="en-US" sz="1200" dirty="0" err="1">
                <a:latin typeface="Chicken Soup" pitchFamily="2" charset="0"/>
              </a:rPr>
              <a:t>Mr</a:t>
            </a:r>
            <a:r>
              <a:rPr lang="en-US" sz="1200" dirty="0">
                <a:latin typeface="Chicken Soup" pitchFamily="2" charset="0"/>
              </a:rPr>
              <a:t> Wolf, who then stands at one end of the playing area. The other players stand in a line at the other end. </a:t>
            </a:r>
            <a:r>
              <a:rPr lang="en-US" sz="1200" dirty="0" err="1">
                <a:latin typeface="Chicken Soup" pitchFamily="2" charset="0"/>
              </a:rPr>
              <a:t>Mr</a:t>
            </a:r>
            <a:r>
              <a:rPr lang="en-US" sz="1200" dirty="0">
                <a:latin typeface="Chicken Soup" pitchFamily="2" charset="0"/>
              </a:rPr>
              <a:t> Wolf turns his back to commence play. The players call out, "What's the time </a:t>
            </a:r>
            <a:r>
              <a:rPr lang="en-US" sz="1200" dirty="0" err="1">
                <a:latin typeface="Chicken Soup" pitchFamily="2" charset="0"/>
              </a:rPr>
              <a:t>Mr</a:t>
            </a:r>
            <a:r>
              <a:rPr lang="en-US" sz="1200" dirty="0">
                <a:latin typeface="Chicken Soup" pitchFamily="2" charset="0"/>
              </a:rPr>
              <a:t> Wolf?" and </a:t>
            </a:r>
            <a:r>
              <a:rPr lang="en-US" sz="1200" dirty="0" err="1">
                <a:latin typeface="Chicken Soup" pitchFamily="2" charset="0"/>
              </a:rPr>
              <a:t>Mr</a:t>
            </a:r>
            <a:r>
              <a:rPr lang="en-US" sz="1200" dirty="0">
                <a:latin typeface="Chicken Soup" pitchFamily="2" charset="0"/>
              </a:rPr>
              <a:t> Wolf turns and answers with a time (i.e. 3 o'clock and take 3 steps forward).</a:t>
            </a:r>
          </a:p>
          <a:p>
            <a:r>
              <a:rPr lang="en-US" sz="1200" dirty="0">
                <a:latin typeface="Chicken Soup" pitchFamily="2" charset="0"/>
              </a:rPr>
              <a:t>Once the line of players is close to </a:t>
            </a:r>
            <a:r>
              <a:rPr lang="en-US" sz="1200" dirty="0" err="1">
                <a:latin typeface="Chicken Soup" pitchFamily="2" charset="0"/>
              </a:rPr>
              <a:t>Mr</a:t>
            </a:r>
            <a:r>
              <a:rPr lang="en-US" sz="1200" dirty="0">
                <a:latin typeface="Chicken Soup" pitchFamily="2" charset="0"/>
              </a:rPr>
              <a:t> Wolf, he can respond to the chant with "It's dinner time!" at which point, he will chase the players back to the starting line with the aim to catch one of the them, who will then become </a:t>
            </a:r>
            <a:r>
              <a:rPr lang="en-US" sz="1200" dirty="0" err="1">
                <a:latin typeface="Chicken Soup" pitchFamily="2" charset="0"/>
              </a:rPr>
              <a:t>Mr</a:t>
            </a:r>
            <a:r>
              <a:rPr lang="en-US" sz="1200" dirty="0">
                <a:latin typeface="Chicken Soup" pitchFamily="2" charset="0"/>
              </a:rPr>
              <a:t> Wolf for the next round of the game.</a:t>
            </a:r>
          </a:p>
          <a:p>
            <a:endParaRPr lang="en-GB" sz="1200" b="1" dirty="0">
              <a:solidFill>
                <a:srgbClr val="00B050"/>
              </a:solidFill>
            </a:endParaRPr>
          </a:p>
        </p:txBody>
      </p:sp>
      <p:sp>
        <p:nvSpPr>
          <p:cNvPr id="14" name="TextBox 13">
            <a:extLst>
              <a:ext uri="{FF2B5EF4-FFF2-40B4-BE49-F238E27FC236}">
                <a16:creationId xmlns:a16="http://schemas.microsoft.com/office/drawing/2014/main" xmlns="" id="{F6F068CC-4A78-41F3-8875-75310E078B2B}"/>
              </a:ext>
            </a:extLst>
          </p:cNvPr>
          <p:cNvSpPr txBox="1"/>
          <p:nvPr/>
        </p:nvSpPr>
        <p:spPr>
          <a:xfrm>
            <a:off x="4722194" y="3386048"/>
            <a:ext cx="4195807" cy="2677656"/>
          </a:xfrm>
          <a:prstGeom prst="rect">
            <a:avLst/>
          </a:prstGeom>
          <a:noFill/>
        </p:spPr>
        <p:txBody>
          <a:bodyPr wrap="square" rtlCol="0">
            <a:spAutoFit/>
          </a:bodyPr>
          <a:lstStyle/>
          <a:p>
            <a:r>
              <a:rPr lang="en-GB" sz="1600" u="sng" dirty="0">
                <a:latin typeface="Chicken Soup" pitchFamily="2" charset="0"/>
              </a:rPr>
              <a:t>Duck, Duck, Goose</a:t>
            </a:r>
            <a:br>
              <a:rPr lang="en-GB" sz="1600" u="sng" dirty="0">
                <a:latin typeface="Chicken Soup" pitchFamily="2" charset="0"/>
              </a:rPr>
            </a:br>
            <a:r>
              <a:rPr lang="en-US" sz="1400" dirty="0">
                <a:latin typeface="Chicken Soup" pitchFamily="2" charset="0"/>
              </a:rPr>
              <a:t>All the players, except the first person who is </a:t>
            </a:r>
            <a:r>
              <a:rPr lang="en-US" sz="1400" i="1" dirty="0">
                <a:latin typeface="Chicken Soup" pitchFamily="2" charset="0"/>
              </a:rPr>
              <a:t>It</a:t>
            </a:r>
            <a:r>
              <a:rPr lang="en-US" sz="1400" dirty="0">
                <a:latin typeface="Chicken Soup" pitchFamily="2" charset="0"/>
              </a:rPr>
              <a:t>, sit in a circle. </a:t>
            </a:r>
            <a:r>
              <a:rPr lang="en-US" sz="1400" i="1" dirty="0">
                <a:latin typeface="Chicken Soup" pitchFamily="2" charset="0"/>
              </a:rPr>
              <a:t>It</a:t>
            </a:r>
            <a:r>
              <a:rPr lang="en-US" sz="1400" dirty="0">
                <a:latin typeface="Chicken Soup" pitchFamily="2" charset="0"/>
              </a:rPr>
              <a:t> walks around the circle, tapping each player on the head, saying “duck” each time until he decides to tap someone and say “goose.”</a:t>
            </a:r>
          </a:p>
          <a:p>
            <a:r>
              <a:rPr lang="en-US" sz="1400" dirty="0">
                <a:latin typeface="Chicken Soup" pitchFamily="2" charset="0"/>
              </a:rPr>
              <a:t>That person becomes the goose and runs after </a:t>
            </a:r>
            <a:r>
              <a:rPr lang="en-US" sz="1400" i="1" dirty="0">
                <a:latin typeface="Chicken Soup" pitchFamily="2" charset="0"/>
              </a:rPr>
              <a:t>It</a:t>
            </a:r>
            <a:r>
              <a:rPr lang="en-US" sz="1400" dirty="0">
                <a:latin typeface="Chicken Soup" pitchFamily="2" charset="0"/>
              </a:rPr>
              <a:t>, trying to tag him before </a:t>
            </a:r>
            <a:r>
              <a:rPr lang="en-US" sz="1400" i="1" dirty="0">
                <a:latin typeface="Chicken Soup" pitchFamily="2" charset="0"/>
              </a:rPr>
              <a:t>It</a:t>
            </a:r>
            <a:r>
              <a:rPr lang="en-US" sz="1400" dirty="0">
                <a:latin typeface="Chicken Soup" pitchFamily="2" charset="0"/>
              </a:rPr>
              <a:t> can take his seat. If </a:t>
            </a:r>
            <a:r>
              <a:rPr lang="en-US" sz="1400" i="1" dirty="0">
                <a:latin typeface="Chicken Soup" pitchFamily="2" charset="0"/>
              </a:rPr>
              <a:t>It</a:t>
            </a:r>
            <a:r>
              <a:rPr lang="en-US" sz="1400" dirty="0">
                <a:latin typeface="Chicken Soup" pitchFamily="2" charset="0"/>
              </a:rPr>
              <a:t> successfully reaches the goose’s seat without being tagged, the goose is the new </a:t>
            </a:r>
            <a:r>
              <a:rPr lang="en-US" sz="1400" i="1" dirty="0">
                <a:latin typeface="Chicken Soup" pitchFamily="2" charset="0"/>
              </a:rPr>
              <a:t>It</a:t>
            </a:r>
            <a:r>
              <a:rPr lang="en-US" sz="1400" dirty="0">
                <a:latin typeface="Chicken Soup" pitchFamily="2" charset="0"/>
              </a:rPr>
              <a:t>. </a:t>
            </a:r>
            <a:br>
              <a:rPr lang="en-US" sz="1400" dirty="0">
                <a:latin typeface="Chicken Soup" pitchFamily="2" charset="0"/>
              </a:rPr>
            </a:br>
            <a:r>
              <a:rPr lang="en-US" sz="1400" dirty="0">
                <a:latin typeface="Chicken Soup" pitchFamily="2" charset="0"/>
              </a:rPr>
              <a:t>Children can sit 2m away and clean hands.</a:t>
            </a:r>
          </a:p>
          <a:p>
            <a:r>
              <a:rPr lang="en-GB" sz="1400" dirty="0">
                <a:latin typeface="Chicken Soup" pitchFamily="2" charset="0"/>
              </a:rPr>
              <a:t/>
            </a:r>
            <a:br>
              <a:rPr lang="en-GB" sz="1400" dirty="0">
                <a:latin typeface="Chicken Soup" pitchFamily="2" charset="0"/>
              </a:rPr>
            </a:br>
            <a:endParaRPr lang="en-GB" sz="1200" dirty="0"/>
          </a:p>
        </p:txBody>
      </p:sp>
      <p:sp>
        <p:nvSpPr>
          <p:cNvPr id="16" name="TextBox 15">
            <a:extLst>
              <a:ext uri="{FF2B5EF4-FFF2-40B4-BE49-F238E27FC236}">
                <a16:creationId xmlns:a16="http://schemas.microsoft.com/office/drawing/2014/main" xmlns="" id="{F6F068CC-4A78-41F3-8875-75310E078B2B}"/>
              </a:ext>
            </a:extLst>
          </p:cNvPr>
          <p:cNvSpPr txBox="1"/>
          <p:nvPr/>
        </p:nvSpPr>
        <p:spPr>
          <a:xfrm>
            <a:off x="222201" y="3489698"/>
            <a:ext cx="4195807" cy="1323439"/>
          </a:xfrm>
          <a:prstGeom prst="rect">
            <a:avLst/>
          </a:prstGeom>
          <a:noFill/>
        </p:spPr>
        <p:txBody>
          <a:bodyPr wrap="square" rtlCol="0">
            <a:spAutoFit/>
          </a:bodyPr>
          <a:lstStyle/>
          <a:p>
            <a:r>
              <a:rPr lang="en-GB" sz="1600" u="sng" dirty="0">
                <a:latin typeface="Chicken Soup" pitchFamily="2" charset="0"/>
              </a:rPr>
              <a:t>Hot Potato/Donkey</a:t>
            </a:r>
            <a:r>
              <a:rPr lang="en-GB" sz="1600" dirty="0">
                <a:latin typeface="Chicken Soup" pitchFamily="2" charset="0"/>
              </a:rPr>
              <a:t/>
            </a:r>
            <a:br>
              <a:rPr lang="en-GB" sz="1600" dirty="0">
                <a:latin typeface="Chicken Soup" pitchFamily="2" charset="0"/>
              </a:rPr>
            </a:br>
            <a:r>
              <a:rPr lang="en-GB" sz="1600" dirty="0">
                <a:latin typeface="Chicken Soup" pitchFamily="2" charset="0"/>
              </a:rPr>
              <a:t>Stand in a circle 2m away from each other. Throw the ball as if it’s a ‘hot potato’ burning your hands to another player. If the ball is dropped start spelling out the word ‘donkey.’ First drop= d, second drop= o and so on. </a:t>
            </a:r>
          </a:p>
        </p:txBody>
      </p:sp>
      <p:sp>
        <p:nvSpPr>
          <p:cNvPr id="17" name="TextBox 16">
            <a:extLst>
              <a:ext uri="{FF2B5EF4-FFF2-40B4-BE49-F238E27FC236}">
                <a16:creationId xmlns:a16="http://schemas.microsoft.com/office/drawing/2014/main" xmlns="" id="{F6F068CC-4A78-41F3-8875-75310E078B2B}"/>
              </a:ext>
            </a:extLst>
          </p:cNvPr>
          <p:cNvSpPr txBox="1"/>
          <p:nvPr/>
        </p:nvSpPr>
        <p:spPr>
          <a:xfrm>
            <a:off x="225361" y="961585"/>
            <a:ext cx="4195807" cy="2492990"/>
          </a:xfrm>
          <a:prstGeom prst="rect">
            <a:avLst/>
          </a:prstGeom>
          <a:noFill/>
        </p:spPr>
        <p:txBody>
          <a:bodyPr wrap="square" rtlCol="0">
            <a:spAutoFit/>
          </a:bodyPr>
          <a:lstStyle/>
          <a:p>
            <a:r>
              <a:rPr lang="en-GB" sz="1600" u="sng" dirty="0">
                <a:latin typeface="Chicken Soup" pitchFamily="2" charset="0"/>
              </a:rPr>
              <a:t>Four Square</a:t>
            </a:r>
            <a:br>
              <a:rPr lang="en-GB" sz="1600" u="sng" dirty="0">
                <a:latin typeface="Chicken Soup" pitchFamily="2" charset="0"/>
              </a:rPr>
            </a:br>
            <a:r>
              <a:rPr lang="en-US" sz="1400" dirty="0">
                <a:latin typeface="Chicken Soup" pitchFamily="2" charset="0"/>
              </a:rPr>
              <a:t>This ball game is played on a square court further divided into four smaller squares, numbered one through four. One player stands in each of the squares, with the highest ranked player in number one, lowest in number four. You bounce the ball among the players, bouncing once in the other person's square before that person catches it. The person in square one got to choose the rules. Anyone who violates the rules will have to move down in the ranking,</a:t>
            </a:r>
            <a:endParaRPr lang="en-GB" sz="1400" b="1" dirty="0">
              <a:solidFill>
                <a:srgbClr val="00B050"/>
              </a:solidFill>
              <a:latin typeface="Chicken Soup" pitchFamily="2"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005" y="5947910"/>
            <a:ext cx="1507992" cy="910902"/>
          </a:xfrm>
          <a:prstGeom prst="rect">
            <a:avLst/>
          </a:prstGeom>
        </p:spPr>
      </p:pic>
    </p:spTree>
    <p:extLst>
      <p:ext uri="{BB962C8B-B14F-4D97-AF65-F5344CB8AC3E}">
        <p14:creationId xmlns:p14="http://schemas.microsoft.com/office/powerpoint/2010/main" val="3224262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63802" y="943410"/>
            <a:ext cx="4195807" cy="2616101"/>
          </a:xfrm>
          <a:prstGeom prst="rect">
            <a:avLst/>
          </a:prstGeom>
          <a:noFill/>
        </p:spPr>
        <p:txBody>
          <a:bodyPr wrap="square" rtlCol="0">
            <a:spAutoFit/>
          </a:bodyPr>
          <a:lstStyle/>
          <a:p>
            <a:r>
              <a:rPr lang="en-GB" sz="1400" u="sng" dirty="0">
                <a:latin typeface="Chicken Soup" pitchFamily="2" charset="0"/>
              </a:rPr>
              <a:t>Roll the Dice</a:t>
            </a:r>
            <a:r>
              <a:rPr lang="en-GB" sz="1400" dirty="0">
                <a:latin typeface="Chicken Soup" pitchFamily="2" charset="0"/>
              </a:rPr>
              <a:t/>
            </a:r>
            <a:br>
              <a:rPr lang="en-GB" sz="1400" dirty="0">
                <a:latin typeface="Chicken Soup" pitchFamily="2" charset="0"/>
              </a:rPr>
            </a:br>
            <a:r>
              <a:rPr lang="en-GB" sz="1400" dirty="0">
                <a:latin typeface="Chicken Soup" pitchFamily="2" charset="0"/>
              </a:rPr>
              <a:t>Display numbers 1-6 with an activity for each </a:t>
            </a:r>
            <a:br>
              <a:rPr lang="en-GB" sz="1400" dirty="0">
                <a:latin typeface="Chicken Soup" pitchFamily="2" charset="0"/>
              </a:rPr>
            </a:br>
            <a:r>
              <a:rPr lang="en-GB" sz="1400" dirty="0" err="1">
                <a:latin typeface="Chicken Soup" pitchFamily="2" charset="0"/>
              </a:rPr>
              <a:t>e.g</a:t>
            </a:r>
            <a:r>
              <a:rPr lang="en-GB" sz="1400" dirty="0">
                <a:latin typeface="Chicken Soup" pitchFamily="2" charset="0"/>
              </a:rPr>
              <a:t> 1= 5 star jumps  2= 10 second plank</a:t>
            </a:r>
            <a:br>
              <a:rPr lang="en-GB" sz="1400" dirty="0">
                <a:latin typeface="Chicken Soup" pitchFamily="2" charset="0"/>
              </a:rPr>
            </a:br>
            <a:r>
              <a:rPr lang="en-GB" sz="1400" u="sng" dirty="0">
                <a:latin typeface="Chicken Soup" pitchFamily="2" charset="0"/>
              </a:rPr>
              <a:t>Roll the Dice Twice!</a:t>
            </a:r>
            <a:r>
              <a:rPr lang="en-GB" sz="1400" dirty="0">
                <a:latin typeface="Chicken Soup" pitchFamily="2" charset="0"/>
              </a:rPr>
              <a:t/>
            </a:r>
            <a:br>
              <a:rPr lang="en-GB" sz="1400" dirty="0">
                <a:latin typeface="Chicken Soup" pitchFamily="2" charset="0"/>
              </a:rPr>
            </a:br>
            <a:r>
              <a:rPr lang="en-GB" sz="1400" dirty="0">
                <a:latin typeface="Chicken Soup" pitchFamily="2" charset="0"/>
              </a:rPr>
              <a:t>First roll the dice to see what activity to do, then roll again to see how many times</a:t>
            </a:r>
            <a:br>
              <a:rPr lang="en-GB" sz="1400" dirty="0">
                <a:latin typeface="Chicken Soup" pitchFamily="2" charset="0"/>
              </a:rPr>
            </a:br>
            <a:r>
              <a:rPr lang="en-GB" sz="1400" u="sng" dirty="0">
                <a:latin typeface="Chicken Soup" pitchFamily="2" charset="0"/>
              </a:rPr>
              <a:t>Competition time- </a:t>
            </a:r>
            <a:r>
              <a:rPr lang="en-GB" sz="1400" dirty="0">
                <a:latin typeface="Chicken Soup" pitchFamily="2" charset="0"/>
              </a:rPr>
              <a:t>split into groups. Which group will be able to complete activities 1-6 fastest. You will have to complete an activity if you roll the dice even if you have done it before. Keep going until all are done!</a:t>
            </a:r>
            <a:r>
              <a:rPr lang="en-GB" sz="1400" b="1" dirty="0">
                <a:solidFill>
                  <a:srgbClr val="00B050"/>
                </a:solidFill>
              </a:rPr>
              <a:t/>
            </a:r>
            <a:br>
              <a:rPr lang="en-GB" sz="1400" b="1" dirty="0">
                <a:solidFill>
                  <a:srgbClr val="00B050"/>
                </a:solidFill>
              </a:rPr>
            </a:br>
            <a:r>
              <a:rPr lang="en-GB" sz="1200" b="1" dirty="0">
                <a:solidFill>
                  <a:srgbClr val="00B050"/>
                </a:solidFill>
              </a:rPr>
              <a:t/>
            </a:r>
            <a:br>
              <a:rPr lang="en-GB" sz="1200" b="1" dirty="0">
                <a:solidFill>
                  <a:srgbClr val="00B050"/>
                </a:solidFill>
              </a:rPr>
            </a:br>
            <a:endParaRPr lang="en-GB" sz="1200" b="1" dirty="0">
              <a:solidFill>
                <a:srgbClr val="00B050"/>
              </a:solidFill>
            </a:endParaRPr>
          </a:p>
        </p:txBody>
      </p:sp>
      <p:sp>
        <p:nvSpPr>
          <p:cNvPr id="14" name="TextBox 13">
            <a:extLst>
              <a:ext uri="{FF2B5EF4-FFF2-40B4-BE49-F238E27FC236}">
                <a16:creationId xmlns:a16="http://schemas.microsoft.com/office/drawing/2014/main" xmlns="" id="{F6F068CC-4A78-41F3-8875-75310E078B2B}"/>
              </a:ext>
            </a:extLst>
          </p:cNvPr>
          <p:cNvSpPr txBox="1"/>
          <p:nvPr/>
        </p:nvSpPr>
        <p:spPr>
          <a:xfrm>
            <a:off x="4722194" y="3462575"/>
            <a:ext cx="4195807" cy="2431435"/>
          </a:xfrm>
          <a:prstGeom prst="rect">
            <a:avLst/>
          </a:prstGeom>
          <a:noFill/>
        </p:spPr>
        <p:txBody>
          <a:bodyPr wrap="square" rtlCol="0">
            <a:spAutoFit/>
          </a:bodyPr>
          <a:lstStyle/>
          <a:p>
            <a:r>
              <a:rPr lang="en-GB" sz="1600" u="sng" dirty="0">
                <a:latin typeface="Chicken Soup" pitchFamily="2" charset="0"/>
              </a:rPr>
              <a:t>Target Throw</a:t>
            </a:r>
            <a:br>
              <a:rPr lang="en-GB" sz="1600" u="sng" dirty="0">
                <a:latin typeface="Chicken Soup" pitchFamily="2" charset="0"/>
              </a:rPr>
            </a:br>
            <a:r>
              <a:rPr lang="en-GB" sz="1600" dirty="0">
                <a:latin typeface="Chicken Soup" pitchFamily="2" charset="0"/>
              </a:rPr>
              <a:t>Children use their own bean bags to throw into hoops. Experiment with overarm/underarm throws. Can children adapt the game and make their own rules. </a:t>
            </a:r>
            <a:r>
              <a:rPr lang="en-GB" sz="1600" dirty="0" err="1">
                <a:latin typeface="Chicken Soup" pitchFamily="2" charset="0"/>
              </a:rPr>
              <a:t>E.g</a:t>
            </a:r>
            <a:r>
              <a:rPr lang="en-GB" sz="1600" dirty="0">
                <a:latin typeface="Chicken Soup" pitchFamily="2" charset="0"/>
              </a:rPr>
              <a:t> points</a:t>
            </a:r>
            <a:r>
              <a:rPr lang="en-GB" sz="1600" u="sng" dirty="0">
                <a:latin typeface="Chicken Soup" pitchFamily="2" charset="0"/>
              </a:rPr>
              <a:t/>
            </a:r>
            <a:br>
              <a:rPr lang="en-GB" sz="1600" u="sng" dirty="0">
                <a:latin typeface="Chicken Soup" pitchFamily="2" charset="0"/>
              </a:rPr>
            </a:br>
            <a:r>
              <a:rPr lang="en-GB" sz="1600" u="sng" dirty="0">
                <a:latin typeface="Chicken Soup" pitchFamily="2" charset="0"/>
              </a:rPr>
              <a:t/>
            </a:r>
            <a:br>
              <a:rPr lang="en-GB" sz="1600" u="sng" dirty="0">
                <a:latin typeface="Chicken Soup" pitchFamily="2" charset="0"/>
              </a:rPr>
            </a:br>
            <a:r>
              <a:rPr lang="en-GB" sz="1600" dirty="0">
                <a:latin typeface="Chicken Soup" pitchFamily="2" charset="0"/>
              </a:rPr>
              <a:t>Use chalk to draw colours/targets on a wall and practise chest passing/shoulder passing.</a:t>
            </a:r>
            <a:br>
              <a:rPr lang="en-GB" sz="1600" dirty="0">
                <a:latin typeface="Chicken Soup" pitchFamily="2" charset="0"/>
              </a:rPr>
            </a:br>
            <a:r>
              <a:rPr lang="en-GB" sz="1400" dirty="0">
                <a:latin typeface="Chicken Soup" pitchFamily="2" charset="0"/>
              </a:rPr>
              <a:t/>
            </a:r>
            <a:br>
              <a:rPr lang="en-GB" sz="1400" dirty="0">
                <a:latin typeface="Chicken Soup" pitchFamily="2" charset="0"/>
              </a:rPr>
            </a:br>
            <a:r>
              <a:rPr lang="en-GB" sz="1400" dirty="0">
                <a:latin typeface="Chicken Soup" pitchFamily="2" charset="0"/>
              </a:rPr>
              <a:t/>
            </a:r>
            <a:br>
              <a:rPr lang="en-GB" sz="1400" dirty="0">
                <a:latin typeface="Chicken Soup" pitchFamily="2" charset="0"/>
              </a:rPr>
            </a:br>
            <a:endParaRPr lang="en-GB" sz="1200" dirty="0"/>
          </a:p>
        </p:txBody>
      </p:sp>
      <p:sp>
        <p:nvSpPr>
          <p:cNvPr id="15" name="TextBox 14">
            <a:extLst>
              <a:ext uri="{FF2B5EF4-FFF2-40B4-BE49-F238E27FC236}">
                <a16:creationId xmlns:a16="http://schemas.microsoft.com/office/drawing/2014/main" xmlns="" id="{F6F068CC-4A78-41F3-8875-75310E078B2B}"/>
              </a:ext>
            </a:extLst>
          </p:cNvPr>
          <p:cNvSpPr txBox="1"/>
          <p:nvPr/>
        </p:nvSpPr>
        <p:spPr>
          <a:xfrm>
            <a:off x="222202" y="974920"/>
            <a:ext cx="4195807" cy="1077218"/>
          </a:xfrm>
          <a:prstGeom prst="rect">
            <a:avLst/>
          </a:prstGeom>
          <a:noFill/>
        </p:spPr>
        <p:txBody>
          <a:bodyPr wrap="square" rtlCol="0">
            <a:spAutoFit/>
          </a:bodyPr>
          <a:lstStyle/>
          <a:p>
            <a:r>
              <a:rPr lang="en-GB" sz="1600" u="sng" dirty="0">
                <a:latin typeface="Chicken Soup" pitchFamily="2" charset="0"/>
              </a:rPr>
              <a:t>Connect 4 Fitness Edition</a:t>
            </a:r>
          </a:p>
          <a:p>
            <a:r>
              <a:rPr lang="en-GB" sz="1600" dirty="0">
                <a:latin typeface="Chicken Soup" pitchFamily="2" charset="0"/>
              </a:rPr>
              <a:t>Make 4 in a row by completing the activities. Your partner can block you by choosing to complete an activity themselves. See resources</a:t>
            </a:r>
            <a:endParaRPr lang="en-GB" sz="2000" u="sng" dirty="0">
              <a:latin typeface="Chicken Soup" pitchFamily="2" charset="0"/>
            </a:endParaRPr>
          </a:p>
        </p:txBody>
      </p:sp>
      <p:sp>
        <p:nvSpPr>
          <p:cNvPr id="18" name="TextBox 17">
            <a:extLst>
              <a:ext uri="{FF2B5EF4-FFF2-40B4-BE49-F238E27FC236}">
                <a16:creationId xmlns:a16="http://schemas.microsoft.com/office/drawing/2014/main" xmlns="" id="{F6F068CC-4A78-41F3-8875-75310E078B2B}"/>
              </a:ext>
            </a:extLst>
          </p:cNvPr>
          <p:cNvSpPr txBox="1"/>
          <p:nvPr/>
        </p:nvSpPr>
        <p:spPr>
          <a:xfrm>
            <a:off x="222200" y="3462575"/>
            <a:ext cx="4195807" cy="2062103"/>
          </a:xfrm>
          <a:prstGeom prst="rect">
            <a:avLst/>
          </a:prstGeom>
          <a:noFill/>
        </p:spPr>
        <p:txBody>
          <a:bodyPr wrap="square" rtlCol="0">
            <a:spAutoFit/>
          </a:bodyPr>
          <a:lstStyle/>
          <a:p>
            <a:r>
              <a:rPr lang="en-GB" sz="1600" u="sng" dirty="0">
                <a:latin typeface="Chicken Soup" pitchFamily="2" charset="0"/>
              </a:rPr>
              <a:t>Netball </a:t>
            </a:r>
            <a:r>
              <a:rPr lang="en-GB" sz="1600" u="sng" dirty="0" err="1">
                <a:latin typeface="Chicken Soup" pitchFamily="2" charset="0"/>
              </a:rPr>
              <a:t>rounders</a:t>
            </a:r>
            <a:r>
              <a:rPr lang="en-GB" sz="1600" u="sng" dirty="0">
                <a:latin typeface="Chicken Soup" pitchFamily="2" charset="0"/>
              </a:rPr>
              <a:t/>
            </a:r>
            <a:br>
              <a:rPr lang="en-GB" sz="1600" u="sng" dirty="0">
                <a:latin typeface="Chicken Soup" pitchFamily="2" charset="0"/>
              </a:rPr>
            </a:br>
            <a:r>
              <a:rPr lang="en-GB" sz="1400" dirty="0">
                <a:latin typeface="Chicken Soup" pitchFamily="2" charset="0"/>
              </a:rPr>
              <a:t>Divide children into 2 teams (one is the running team and one is the shooting team. Groups should be socially distanced)</a:t>
            </a:r>
            <a:br>
              <a:rPr lang="en-GB" sz="1400" dirty="0">
                <a:latin typeface="Chicken Soup" pitchFamily="2" charset="0"/>
              </a:rPr>
            </a:br>
            <a:r>
              <a:rPr lang="en-GB" sz="1400" dirty="0">
                <a:latin typeface="Chicken Soup" pitchFamily="2" charset="0"/>
              </a:rPr>
              <a:t>Running team have to run around the court back to the beginning until the player in the shooting team scores. Once they score the runner freezes. </a:t>
            </a:r>
            <a:br>
              <a:rPr lang="en-GB" sz="1400" dirty="0">
                <a:latin typeface="Chicken Soup" pitchFamily="2" charset="0"/>
              </a:rPr>
            </a:br>
            <a:r>
              <a:rPr lang="en-GB" sz="1400" dirty="0">
                <a:latin typeface="Chicken Soup" pitchFamily="2" charset="0"/>
              </a:rPr>
              <a:t>The last runner can collect the frozen players on their team (so the best shooter usually goes last)</a:t>
            </a:r>
            <a:endParaRPr lang="en-GB" sz="1400" u="sng" dirty="0">
              <a:latin typeface="Chicken Soup" pitchFamily="2"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0012" y="5909544"/>
            <a:ext cx="1507992" cy="910902"/>
          </a:xfrm>
          <a:prstGeom prst="rect">
            <a:avLst/>
          </a:prstGeom>
        </p:spPr>
      </p:pic>
    </p:spTree>
    <p:extLst>
      <p:ext uri="{BB962C8B-B14F-4D97-AF65-F5344CB8AC3E}">
        <p14:creationId xmlns:p14="http://schemas.microsoft.com/office/powerpoint/2010/main" val="11254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63802" y="943410"/>
            <a:ext cx="4195807" cy="2492990"/>
          </a:xfrm>
          <a:prstGeom prst="rect">
            <a:avLst/>
          </a:prstGeom>
          <a:noFill/>
        </p:spPr>
        <p:txBody>
          <a:bodyPr wrap="square" rtlCol="0">
            <a:spAutoFit/>
          </a:bodyPr>
          <a:lstStyle/>
          <a:p>
            <a:r>
              <a:rPr lang="en-GB" sz="1600" u="sng" dirty="0">
                <a:latin typeface="Chicken Soup" pitchFamily="2" charset="0"/>
              </a:rPr>
              <a:t>Cone Mapping</a:t>
            </a:r>
            <a:br>
              <a:rPr lang="en-GB" sz="1600" u="sng" dirty="0">
                <a:latin typeface="Chicken Soup" pitchFamily="2" charset="0"/>
              </a:rPr>
            </a:br>
            <a:r>
              <a:rPr lang="en-GB" sz="1400" dirty="0">
                <a:latin typeface="Chicken Soup" pitchFamily="2" charset="0"/>
              </a:rPr>
              <a:t>Give pairs 4 sets of 3 coloured cones </a:t>
            </a:r>
            <a:r>
              <a:rPr lang="en-GB" sz="1400" dirty="0" err="1">
                <a:latin typeface="Chicken Soup" pitchFamily="2" charset="0"/>
              </a:rPr>
              <a:t>e.g</a:t>
            </a:r>
            <a:r>
              <a:rPr lang="en-GB" sz="1400" dirty="0">
                <a:latin typeface="Chicken Soup" pitchFamily="2" charset="0"/>
              </a:rPr>
              <a:t> 3 blue, 3 red, 3 white, 3 yellow</a:t>
            </a:r>
            <a:br>
              <a:rPr lang="en-GB" sz="1400" dirty="0">
                <a:latin typeface="Chicken Soup" pitchFamily="2" charset="0"/>
              </a:rPr>
            </a:br>
            <a:r>
              <a:rPr lang="en-GB" sz="1400" dirty="0">
                <a:latin typeface="Chicken Soup" pitchFamily="2" charset="0"/>
              </a:rPr>
              <a:t>Set the cones out in rows of their colours. For social distancing one child could be reading instructions 2m away. Cones worth a number of points. Child reads instructions to move a certain route. </a:t>
            </a:r>
            <a:br>
              <a:rPr lang="en-GB" sz="1400" dirty="0">
                <a:latin typeface="Chicken Soup" pitchFamily="2" charset="0"/>
              </a:rPr>
            </a:br>
            <a:r>
              <a:rPr lang="en-GB" sz="1400" dirty="0">
                <a:latin typeface="Chicken Soup" pitchFamily="2" charset="0"/>
              </a:rPr>
              <a:t>See examples in the resource section from British Orienteering.</a:t>
            </a:r>
            <a:r>
              <a:rPr lang="en-GB" sz="1200" b="1" dirty="0">
                <a:solidFill>
                  <a:srgbClr val="00B050"/>
                </a:solidFill>
              </a:rPr>
              <a:t/>
            </a:r>
            <a:br>
              <a:rPr lang="en-GB" sz="1200" b="1" dirty="0">
                <a:solidFill>
                  <a:srgbClr val="00B050"/>
                </a:solidFill>
              </a:rPr>
            </a:br>
            <a:endParaRPr lang="en-GB" sz="1200" b="1" dirty="0">
              <a:solidFill>
                <a:srgbClr val="00B050"/>
              </a:solidFill>
            </a:endParaRPr>
          </a:p>
        </p:txBody>
      </p:sp>
      <p:sp>
        <p:nvSpPr>
          <p:cNvPr id="14" name="TextBox 13">
            <a:extLst>
              <a:ext uri="{FF2B5EF4-FFF2-40B4-BE49-F238E27FC236}">
                <a16:creationId xmlns:a16="http://schemas.microsoft.com/office/drawing/2014/main" xmlns="" id="{F6F068CC-4A78-41F3-8875-75310E078B2B}"/>
              </a:ext>
            </a:extLst>
          </p:cNvPr>
          <p:cNvSpPr txBox="1"/>
          <p:nvPr/>
        </p:nvSpPr>
        <p:spPr>
          <a:xfrm>
            <a:off x="4722194" y="3462575"/>
            <a:ext cx="4195807" cy="1477328"/>
          </a:xfrm>
          <a:prstGeom prst="rect">
            <a:avLst/>
          </a:prstGeom>
          <a:noFill/>
        </p:spPr>
        <p:txBody>
          <a:bodyPr wrap="square" rtlCol="0">
            <a:spAutoFit/>
          </a:bodyPr>
          <a:lstStyle/>
          <a:p>
            <a:r>
              <a:rPr lang="en-GB" sz="1600" u="sng" dirty="0">
                <a:latin typeface="Chicken Soup" pitchFamily="2" charset="0"/>
              </a:rPr>
              <a:t>Obstacle Course</a:t>
            </a:r>
            <a:r>
              <a:rPr lang="en-GB" sz="1600" dirty="0">
                <a:latin typeface="Chicken Soup" pitchFamily="2" charset="0"/>
              </a:rPr>
              <a:t/>
            </a:r>
            <a:br>
              <a:rPr lang="en-GB" sz="1600" dirty="0">
                <a:latin typeface="Chicken Soup" pitchFamily="2" charset="0"/>
              </a:rPr>
            </a:br>
            <a:r>
              <a:rPr lang="en-GB" sz="1600" dirty="0">
                <a:latin typeface="Chicken Soup" pitchFamily="2" charset="0"/>
              </a:rPr>
              <a:t>Create an obstacle course where children don’t need to touch anything or they could use own bean bags etc. Use hurdles, spots, hoops. </a:t>
            </a:r>
            <a:r>
              <a:rPr lang="en-GB" sz="1400" dirty="0">
                <a:latin typeface="Chicken Soup" pitchFamily="2" charset="0"/>
              </a:rPr>
              <a:t/>
            </a:r>
            <a:br>
              <a:rPr lang="en-GB" sz="1400" dirty="0">
                <a:latin typeface="Chicken Soup" pitchFamily="2" charset="0"/>
              </a:rPr>
            </a:br>
            <a:r>
              <a:rPr lang="en-GB" sz="1400" dirty="0">
                <a:latin typeface="Chicken Soup" pitchFamily="2" charset="0"/>
              </a:rPr>
              <a:t/>
            </a:r>
            <a:br>
              <a:rPr lang="en-GB" sz="1400" dirty="0">
                <a:latin typeface="Chicken Soup" pitchFamily="2" charset="0"/>
              </a:rPr>
            </a:br>
            <a:endParaRPr lang="en-GB" sz="1200" dirty="0"/>
          </a:p>
        </p:txBody>
      </p:sp>
      <p:sp>
        <p:nvSpPr>
          <p:cNvPr id="15" name="TextBox 14">
            <a:extLst>
              <a:ext uri="{FF2B5EF4-FFF2-40B4-BE49-F238E27FC236}">
                <a16:creationId xmlns:a16="http://schemas.microsoft.com/office/drawing/2014/main" xmlns="" id="{F6F068CC-4A78-41F3-8875-75310E078B2B}"/>
              </a:ext>
            </a:extLst>
          </p:cNvPr>
          <p:cNvSpPr txBox="1"/>
          <p:nvPr/>
        </p:nvSpPr>
        <p:spPr>
          <a:xfrm>
            <a:off x="222202" y="974920"/>
            <a:ext cx="4195807" cy="2185214"/>
          </a:xfrm>
          <a:prstGeom prst="rect">
            <a:avLst/>
          </a:prstGeom>
          <a:noFill/>
        </p:spPr>
        <p:txBody>
          <a:bodyPr wrap="square" rtlCol="0">
            <a:spAutoFit/>
          </a:bodyPr>
          <a:lstStyle/>
          <a:p>
            <a:r>
              <a:rPr lang="en-GB" sz="1600" u="sng" dirty="0">
                <a:latin typeface="Chicken Soup" pitchFamily="2" charset="0"/>
              </a:rPr>
              <a:t>Cone Dance Mat</a:t>
            </a:r>
            <a:br>
              <a:rPr lang="en-GB" sz="1600" u="sng" dirty="0">
                <a:latin typeface="Chicken Soup" pitchFamily="2" charset="0"/>
              </a:rPr>
            </a:br>
            <a:r>
              <a:rPr lang="en-GB" sz="1600" dirty="0">
                <a:latin typeface="Chicken Soup" pitchFamily="2" charset="0"/>
              </a:rPr>
              <a:t>Children stand in the middle with 4 different cones 1 in front, behind and left and right. Shout a sequence of colours which children will have to remember and move to. </a:t>
            </a:r>
            <a:br>
              <a:rPr lang="en-GB" sz="1600" dirty="0">
                <a:latin typeface="Chicken Soup" pitchFamily="2" charset="0"/>
              </a:rPr>
            </a:br>
            <a:r>
              <a:rPr lang="en-GB" sz="1600" dirty="0">
                <a:latin typeface="Chicken Soup" pitchFamily="2" charset="0"/>
              </a:rPr>
              <a:t>You could specify jumping or with a certain foot to make it harder.</a:t>
            </a:r>
            <a:br>
              <a:rPr lang="en-GB" sz="1600" dirty="0">
                <a:latin typeface="Chicken Soup" pitchFamily="2" charset="0"/>
              </a:rPr>
            </a:br>
            <a:r>
              <a:rPr lang="en-GB" sz="1600" dirty="0">
                <a:latin typeface="Chicken Soup" pitchFamily="2" charset="0"/>
              </a:rPr>
              <a:t>Play with music for even more fun!</a:t>
            </a:r>
            <a:r>
              <a:rPr lang="en-GB" sz="2000" u="sng" dirty="0">
                <a:latin typeface="Chicken Soup" pitchFamily="2" charset="0"/>
              </a:rPr>
              <a:t/>
            </a:r>
            <a:br>
              <a:rPr lang="en-GB" sz="2000" u="sng" dirty="0">
                <a:latin typeface="Chicken Soup" pitchFamily="2" charset="0"/>
              </a:rPr>
            </a:br>
            <a:endParaRPr lang="en-GB" sz="2000" u="sng" dirty="0">
              <a:latin typeface="Chicken Soup" pitchFamily="2" charset="0"/>
            </a:endParaRPr>
          </a:p>
        </p:txBody>
      </p:sp>
      <p:sp>
        <p:nvSpPr>
          <p:cNvPr id="16" name="TextBox 15">
            <a:extLst>
              <a:ext uri="{FF2B5EF4-FFF2-40B4-BE49-F238E27FC236}">
                <a16:creationId xmlns:a16="http://schemas.microsoft.com/office/drawing/2014/main" xmlns="" id="{F6F068CC-4A78-41F3-8875-75310E078B2B}"/>
              </a:ext>
            </a:extLst>
          </p:cNvPr>
          <p:cNvSpPr txBox="1"/>
          <p:nvPr/>
        </p:nvSpPr>
        <p:spPr>
          <a:xfrm>
            <a:off x="222201" y="3489698"/>
            <a:ext cx="4195807" cy="3170099"/>
          </a:xfrm>
          <a:prstGeom prst="rect">
            <a:avLst/>
          </a:prstGeom>
          <a:noFill/>
        </p:spPr>
        <p:txBody>
          <a:bodyPr wrap="square" rtlCol="0">
            <a:spAutoFit/>
          </a:bodyPr>
          <a:lstStyle/>
          <a:p>
            <a:r>
              <a:rPr lang="en-GB" sz="1600" u="sng" dirty="0">
                <a:latin typeface="Chicken Soup" pitchFamily="2" charset="0"/>
              </a:rPr>
              <a:t>Colour Run</a:t>
            </a:r>
            <a:r>
              <a:rPr lang="en-GB" sz="1200" u="sng" dirty="0">
                <a:latin typeface="Chicken Soup" pitchFamily="2" charset="0"/>
              </a:rPr>
              <a:t/>
            </a:r>
            <a:br>
              <a:rPr lang="en-GB" sz="1200" u="sng" dirty="0">
                <a:latin typeface="Chicken Soup" pitchFamily="2" charset="0"/>
              </a:rPr>
            </a:br>
            <a:r>
              <a:rPr lang="en-US" sz="1200" dirty="0">
                <a:latin typeface="Chicken Soup" pitchFamily="2" charset="0"/>
              </a:rPr>
              <a:t>Grab 4 different </a:t>
            </a:r>
            <a:r>
              <a:rPr lang="en-US" sz="1200" dirty="0" err="1">
                <a:latin typeface="Chicken Soup" pitchFamily="2" charset="0"/>
              </a:rPr>
              <a:t>coloured</a:t>
            </a:r>
            <a:r>
              <a:rPr lang="en-US" sz="1200" dirty="0">
                <a:latin typeface="Chicken Soup" pitchFamily="2" charset="0"/>
              </a:rPr>
              <a:t> objects and place them in a square shape (the smaller the square the easier it is)</a:t>
            </a:r>
          </a:p>
          <a:p>
            <a:r>
              <a:rPr lang="en-US" sz="1200" dirty="0">
                <a:latin typeface="Chicken Soup" pitchFamily="2" charset="0"/>
              </a:rPr>
              <a:t>Stand in the middle of the square and have someone call out a </a:t>
            </a:r>
            <a:r>
              <a:rPr lang="en-US" sz="1200" dirty="0" err="1">
                <a:latin typeface="Chicken Soup" pitchFamily="2" charset="0"/>
              </a:rPr>
              <a:t>colour</a:t>
            </a:r>
            <a:r>
              <a:rPr lang="en-US" sz="1200" dirty="0">
                <a:latin typeface="Chicken Soup" pitchFamily="2" charset="0"/>
              </a:rPr>
              <a:t> and run to the </a:t>
            </a:r>
            <a:r>
              <a:rPr lang="en-US" sz="1200" dirty="0" err="1">
                <a:latin typeface="Chicken Soup" pitchFamily="2" charset="0"/>
              </a:rPr>
              <a:t>colour</a:t>
            </a:r>
            <a:r>
              <a:rPr lang="en-US" sz="1200" dirty="0">
                <a:latin typeface="Chicken Soup" pitchFamily="2" charset="0"/>
              </a:rPr>
              <a:t>. This could be individual.</a:t>
            </a:r>
            <a:br>
              <a:rPr lang="en-US" sz="1200" dirty="0">
                <a:latin typeface="Chicken Soup" pitchFamily="2" charset="0"/>
              </a:rPr>
            </a:br>
            <a:r>
              <a:rPr lang="en-US" sz="1200" b="1" u="sng" dirty="0">
                <a:latin typeface="Chicken Soup" pitchFamily="2" charset="0"/>
              </a:rPr>
              <a:t>Variations:</a:t>
            </a:r>
            <a:endParaRPr lang="en-US" sz="1200" dirty="0">
              <a:latin typeface="Chicken Soup" pitchFamily="2" charset="0"/>
            </a:endParaRPr>
          </a:p>
          <a:p>
            <a:r>
              <a:rPr lang="en-US" sz="1200" dirty="0">
                <a:latin typeface="Chicken Soup" pitchFamily="2" charset="0"/>
              </a:rPr>
              <a:t>Add more </a:t>
            </a:r>
            <a:r>
              <a:rPr lang="en-US" sz="1200" dirty="0" err="1">
                <a:latin typeface="Chicken Soup" pitchFamily="2" charset="0"/>
              </a:rPr>
              <a:t>colours</a:t>
            </a:r>
            <a:endParaRPr lang="en-US" sz="1200" dirty="0">
              <a:latin typeface="Chicken Soup" pitchFamily="2" charset="0"/>
            </a:endParaRPr>
          </a:p>
          <a:p>
            <a:r>
              <a:rPr lang="en-US" sz="1200" dirty="0">
                <a:latin typeface="Chicken Soup" pitchFamily="2" charset="0"/>
              </a:rPr>
              <a:t>make the square larger</a:t>
            </a:r>
          </a:p>
          <a:p>
            <a:r>
              <a:rPr lang="en-US" sz="1200" dirty="0">
                <a:latin typeface="Chicken Soup" pitchFamily="2" charset="0"/>
              </a:rPr>
              <a:t>Play with more people in the middle</a:t>
            </a:r>
          </a:p>
          <a:p>
            <a:r>
              <a:rPr lang="en-US" sz="1200" dirty="0">
                <a:latin typeface="Chicken Soup" pitchFamily="2" charset="0"/>
              </a:rPr>
              <a:t>Give instructions how to get to the </a:t>
            </a:r>
            <a:r>
              <a:rPr lang="en-US" sz="1200" dirty="0" err="1">
                <a:latin typeface="Chicken Soup" pitchFamily="2" charset="0"/>
              </a:rPr>
              <a:t>colour</a:t>
            </a:r>
            <a:r>
              <a:rPr lang="en-US" sz="1200" dirty="0">
                <a:latin typeface="Chicken Soup" pitchFamily="2" charset="0"/>
              </a:rPr>
              <a:t> (</a:t>
            </a:r>
            <a:r>
              <a:rPr lang="en-US" sz="1200" dirty="0" err="1">
                <a:latin typeface="Chicken Soup" pitchFamily="2" charset="0"/>
              </a:rPr>
              <a:t>e.g</a:t>
            </a:r>
            <a:r>
              <a:rPr lang="en-US" sz="1200" dirty="0">
                <a:latin typeface="Chicken Soup" pitchFamily="2" charset="0"/>
              </a:rPr>
              <a:t> Red Hopping, Green jumping, Yellow rolling)</a:t>
            </a:r>
          </a:p>
          <a:p>
            <a:endParaRPr lang="en-US" sz="1600" dirty="0">
              <a:latin typeface="Chicken Soup" pitchFamily="2" charset="0"/>
            </a:endParaRPr>
          </a:p>
          <a:p>
            <a:r>
              <a:rPr lang="en-GB" sz="1600" u="sng" dirty="0">
                <a:latin typeface="Chicken Soup" pitchFamily="2" charset="0"/>
              </a:rPr>
              <a:t/>
            </a:r>
            <a:br>
              <a:rPr lang="en-GB" sz="1600" u="sng" dirty="0">
                <a:latin typeface="Chicken Soup" pitchFamily="2" charset="0"/>
              </a:rPr>
            </a:br>
            <a:r>
              <a:rPr lang="en-GB" sz="1600" u="sng" dirty="0">
                <a:latin typeface="Chicken Soup" pitchFamily="2" charset="0"/>
              </a:rPr>
              <a:t/>
            </a:r>
            <a:br>
              <a:rPr lang="en-GB" sz="1600" u="sng" dirty="0">
                <a:latin typeface="Chicken Soup" pitchFamily="2" charset="0"/>
              </a:rPr>
            </a:br>
            <a:endParaRPr lang="en-GB" sz="1600" u="sng" dirty="0">
              <a:latin typeface="Chicken Soup" pitchFamily="2"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005" y="5902522"/>
            <a:ext cx="1507992" cy="910902"/>
          </a:xfrm>
          <a:prstGeom prst="rect">
            <a:avLst/>
          </a:prstGeom>
        </p:spPr>
      </p:pic>
    </p:spTree>
    <p:extLst>
      <p:ext uri="{BB962C8B-B14F-4D97-AF65-F5344CB8AC3E}">
        <p14:creationId xmlns:p14="http://schemas.microsoft.com/office/powerpoint/2010/main" val="619902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63802" y="943410"/>
            <a:ext cx="4195807" cy="1261884"/>
          </a:xfrm>
          <a:prstGeom prst="rect">
            <a:avLst/>
          </a:prstGeom>
          <a:noFill/>
        </p:spPr>
        <p:txBody>
          <a:bodyPr wrap="square" rtlCol="0">
            <a:spAutoFit/>
          </a:bodyPr>
          <a:lstStyle/>
          <a:p>
            <a:r>
              <a:rPr lang="en-GB" sz="1600" u="sng" dirty="0">
                <a:latin typeface="Chicken Soup" pitchFamily="2" charset="0"/>
              </a:rPr>
              <a:t>Bring Sally up, Bring Sally Down</a:t>
            </a:r>
            <a:br>
              <a:rPr lang="en-GB" sz="1600" u="sng" dirty="0">
                <a:latin typeface="Chicken Soup" pitchFamily="2" charset="0"/>
              </a:rPr>
            </a:br>
            <a:r>
              <a:rPr lang="en-GB" sz="1600" dirty="0">
                <a:latin typeface="Chicken Soup" pitchFamily="2" charset="0"/>
              </a:rPr>
              <a:t>This could be done with squats, push ups or sit ups.</a:t>
            </a:r>
            <a:br>
              <a:rPr lang="en-GB" sz="1600" dirty="0">
                <a:latin typeface="Chicken Soup" pitchFamily="2" charset="0"/>
              </a:rPr>
            </a:br>
            <a:r>
              <a:rPr lang="en-GB" sz="1600" dirty="0">
                <a:latin typeface="Chicken Soup" pitchFamily="2" charset="0"/>
              </a:rPr>
              <a:t>Move in time with the song. Push up ‘bring sally up’ bring down ‘bring sally down </a:t>
            </a:r>
            <a:r>
              <a:rPr lang="en-GB" sz="1600" dirty="0" err="1">
                <a:latin typeface="Chicken Soup" pitchFamily="2" charset="0"/>
              </a:rPr>
              <a:t>etc</a:t>
            </a:r>
            <a:r>
              <a:rPr lang="en-GB" sz="1600" dirty="0">
                <a:latin typeface="Chicken Soup" pitchFamily="2" charset="0"/>
              </a:rPr>
              <a:t>’</a:t>
            </a:r>
            <a:r>
              <a:rPr lang="en-GB" sz="1200" b="1" dirty="0">
                <a:solidFill>
                  <a:srgbClr val="00B050"/>
                </a:solidFill>
              </a:rPr>
              <a:t/>
            </a:r>
            <a:br>
              <a:rPr lang="en-GB" sz="1200" b="1" dirty="0">
                <a:solidFill>
                  <a:srgbClr val="00B050"/>
                </a:solidFill>
              </a:rPr>
            </a:br>
            <a:endParaRPr lang="en-GB" sz="1200" b="1" dirty="0">
              <a:solidFill>
                <a:srgbClr val="00B050"/>
              </a:solidFill>
            </a:endParaRPr>
          </a:p>
        </p:txBody>
      </p:sp>
      <p:sp>
        <p:nvSpPr>
          <p:cNvPr id="14" name="TextBox 13">
            <a:extLst>
              <a:ext uri="{FF2B5EF4-FFF2-40B4-BE49-F238E27FC236}">
                <a16:creationId xmlns:a16="http://schemas.microsoft.com/office/drawing/2014/main" xmlns="" id="{F6F068CC-4A78-41F3-8875-75310E078B2B}"/>
              </a:ext>
            </a:extLst>
          </p:cNvPr>
          <p:cNvSpPr txBox="1"/>
          <p:nvPr/>
        </p:nvSpPr>
        <p:spPr>
          <a:xfrm>
            <a:off x="4722194" y="3462575"/>
            <a:ext cx="4195807" cy="2492990"/>
          </a:xfrm>
          <a:prstGeom prst="rect">
            <a:avLst/>
          </a:prstGeom>
          <a:noFill/>
        </p:spPr>
        <p:txBody>
          <a:bodyPr wrap="square" rtlCol="0">
            <a:spAutoFit/>
          </a:bodyPr>
          <a:lstStyle/>
          <a:p>
            <a:r>
              <a:rPr lang="en-GB" sz="1600" u="sng" dirty="0">
                <a:latin typeface="Chicken Soup" pitchFamily="2" charset="0"/>
              </a:rPr>
              <a:t>Fitness Monopoly</a:t>
            </a:r>
            <a:r>
              <a:rPr lang="en-GB" sz="1400" dirty="0">
                <a:latin typeface="Chicken Soup" pitchFamily="2" charset="0"/>
              </a:rPr>
              <a:t/>
            </a:r>
            <a:br>
              <a:rPr lang="en-GB" sz="1400" dirty="0">
                <a:latin typeface="Chicken Soup" pitchFamily="2" charset="0"/>
              </a:rPr>
            </a:br>
            <a:r>
              <a:rPr lang="en-US" sz="1400" dirty="0">
                <a:latin typeface="Chicken Soup" pitchFamily="2" charset="0"/>
              </a:rPr>
              <a:t>Work your way around the board and complete the activity on the square you land on. Try and make your way round the board as many times as you can. You could set a target, maybe first to 10 points wins! There aren't any houses or hotels in this game but you could always play the real version and then add in these moves for the places if you wanted!</a:t>
            </a:r>
            <a:br>
              <a:rPr lang="en-US" sz="1400" dirty="0">
                <a:latin typeface="Chicken Soup" pitchFamily="2" charset="0"/>
              </a:rPr>
            </a:br>
            <a:r>
              <a:rPr lang="en-US" sz="1400" dirty="0">
                <a:latin typeface="Chicken Soup" pitchFamily="2" charset="0"/>
              </a:rPr>
              <a:t>See the Monopoly Board in the resources section</a:t>
            </a:r>
            <a:r>
              <a:rPr lang="en-GB" sz="1400" dirty="0">
                <a:latin typeface="Chicken Soup" pitchFamily="2" charset="0"/>
              </a:rPr>
              <a:t/>
            </a:r>
            <a:br>
              <a:rPr lang="en-GB" sz="1400" dirty="0">
                <a:latin typeface="Chicken Soup" pitchFamily="2" charset="0"/>
              </a:rPr>
            </a:br>
            <a:endParaRPr lang="en-GB" sz="1200" dirty="0"/>
          </a:p>
        </p:txBody>
      </p:sp>
      <p:sp>
        <p:nvSpPr>
          <p:cNvPr id="15" name="TextBox 14">
            <a:extLst>
              <a:ext uri="{FF2B5EF4-FFF2-40B4-BE49-F238E27FC236}">
                <a16:creationId xmlns:a16="http://schemas.microsoft.com/office/drawing/2014/main" xmlns="" id="{F6F068CC-4A78-41F3-8875-75310E078B2B}"/>
              </a:ext>
            </a:extLst>
          </p:cNvPr>
          <p:cNvSpPr txBox="1"/>
          <p:nvPr/>
        </p:nvSpPr>
        <p:spPr>
          <a:xfrm>
            <a:off x="222202" y="974920"/>
            <a:ext cx="4195807" cy="1631216"/>
          </a:xfrm>
          <a:prstGeom prst="rect">
            <a:avLst/>
          </a:prstGeom>
          <a:noFill/>
        </p:spPr>
        <p:txBody>
          <a:bodyPr wrap="square" rtlCol="0">
            <a:spAutoFit/>
          </a:bodyPr>
          <a:lstStyle/>
          <a:p>
            <a:r>
              <a:rPr lang="en-GB" sz="1600" u="sng" dirty="0">
                <a:latin typeface="Chicken Soup" pitchFamily="2" charset="0"/>
              </a:rPr>
              <a:t>Skittles</a:t>
            </a:r>
            <a:br>
              <a:rPr lang="en-GB" sz="1600" u="sng" dirty="0">
                <a:latin typeface="Chicken Soup" pitchFamily="2" charset="0"/>
              </a:rPr>
            </a:br>
            <a:r>
              <a:rPr lang="en-GB" sz="1600" dirty="0">
                <a:latin typeface="Chicken Soup" pitchFamily="2" charset="0"/>
              </a:rPr>
              <a:t>Children set out skittles/old bottles/cones and roll a ball to knock them over. Children can use their own ball and 1 child could put up the skittles to avoid cross contamination. </a:t>
            </a:r>
            <a:r>
              <a:rPr lang="en-GB" sz="2000" u="sng" dirty="0">
                <a:latin typeface="Chicken Soup" pitchFamily="2" charset="0"/>
              </a:rPr>
              <a:t/>
            </a:r>
            <a:br>
              <a:rPr lang="en-GB" sz="2000" u="sng" dirty="0">
                <a:latin typeface="Chicken Soup" pitchFamily="2" charset="0"/>
              </a:rPr>
            </a:br>
            <a:endParaRPr lang="en-GB" sz="2000" u="sng" dirty="0">
              <a:latin typeface="Chicken Soup" pitchFamily="2" charset="0"/>
            </a:endParaRPr>
          </a:p>
        </p:txBody>
      </p:sp>
      <p:sp>
        <p:nvSpPr>
          <p:cNvPr id="16" name="TextBox 15">
            <a:extLst>
              <a:ext uri="{FF2B5EF4-FFF2-40B4-BE49-F238E27FC236}">
                <a16:creationId xmlns:a16="http://schemas.microsoft.com/office/drawing/2014/main" xmlns="" id="{F6F068CC-4A78-41F3-8875-75310E078B2B}"/>
              </a:ext>
            </a:extLst>
          </p:cNvPr>
          <p:cNvSpPr txBox="1"/>
          <p:nvPr/>
        </p:nvSpPr>
        <p:spPr>
          <a:xfrm>
            <a:off x="222201" y="3489698"/>
            <a:ext cx="4195807" cy="2800767"/>
          </a:xfrm>
          <a:prstGeom prst="rect">
            <a:avLst/>
          </a:prstGeom>
          <a:noFill/>
        </p:spPr>
        <p:txBody>
          <a:bodyPr wrap="square" rtlCol="0">
            <a:spAutoFit/>
          </a:bodyPr>
          <a:lstStyle/>
          <a:p>
            <a:r>
              <a:rPr lang="en-GB" sz="1600" u="sng" dirty="0">
                <a:latin typeface="Chicken Soup" pitchFamily="2" charset="0"/>
              </a:rPr>
              <a:t>Scavenger Hunt</a:t>
            </a:r>
            <a:br>
              <a:rPr lang="en-GB" sz="1600" u="sng" dirty="0">
                <a:latin typeface="Chicken Soup" pitchFamily="2" charset="0"/>
              </a:rPr>
            </a:br>
            <a:r>
              <a:rPr lang="en-US" sz="1600" i="1" dirty="0">
                <a:latin typeface="Chicken Soup" pitchFamily="2" charset="0"/>
              </a:rPr>
              <a:t>See how many of these items you can find? </a:t>
            </a:r>
            <a:br>
              <a:rPr lang="en-US" sz="1600" i="1" dirty="0">
                <a:latin typeface="Chicken Soup" pitchFamily="2" charset="0"/>
              </a:rPr>
            </a:br>
            <a:r>
              <a:rPr lang="en-US" sz="1600" dirty="0">
                <a:latin typeface="Chicken Soup" pitchFamily="2" charset="0"/>
              </a:rPr>
              <a:t/>
            </a:r>
            <a:br>
              <a:rPr lang="en-US" sz="1600" dirty="0">
                <a:latin typeface="Chicken Soup" pitchFamily="2" charset="0"/>
              </a:rPr>
            </a:br>
            <a:r>
              <a:rPr lang="en-US" sz="1600" dirty="0">
                <a:latin typeface="Chicken Soup" pitchFamily="2" charset="0"/>
              </a:rPr>
              <a:t>A 'Y' Shaped stick/twig, a perfectly round pebble, a penny, a stick longer than your arm, something blue, a flower, a leaf with 3 points or more, a red leaf, something bigger than your hand, a ball, something square</a:t>
            </a:r>
          </a:p>
          <a:p>
            <a:endParaRPr lang="en-US" sz="1600" dirty="0">
              <a:latin typeface="Chicken Soup" pitchFamily="2" charset="0"/>
            </a:endParaRPr>
          </a:p>
          <a:p>
            <a:r>
              <a:rPr lang="en-GB" sz="1600" u="sng" dirty="0">
                <a:latin typeface="Chicken Soup" pitchFamily="2" charset="0"/>
              </a:rPr>
              <a:t/>
            </a:r>
            <a:br>
              <a:rPr lang="en-GB" sz="1600" u="sng" dirty="0">
                <a:latin typeface="Chicken Soup" pitchFamily="2" charset="0"/>
              </a:rPr>
            </a:br>
            <a:r>
              <a:rPr lang="en-GB" sz="1600" u="sng" dirty="0">
                <a:latin typeface="Chicken Soup" pitchFamily="2" charset="0"/>
              </a:rPr>
              <a:t/>
            </a:r>
            <a:br>
              <a:rPr lang="en-GB" sz="1600" u="sng" dirty="0">
                <a:latin typeface="Chicken Soup" pitchFamily="2" charset="0"/>
              </a:rPr>
            </a:br>
            <a:endParaRPr lang="en-GB" sz="1600" u="sng" dirty="0">
              <a:latin typeface="Chicken Soup" pitchFamily="2"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005" y="5958236"/>
            <a:ext cx="1507992" cy="910902"/>
          </a:xfrm>
          <a:prstGeom prst="rect">
            <a:avLst/>
          </a:prstGeom>
        </p:spPr>
      </p:pic>
    </p:spTree>
    <p:extLst>
      <p:ext uri="{BB962C8B-B14F-4D97-AF65-F5344CB8AC3E}">
        <p14:creationId xmlns:p14="http://schemas.microsoft.com/office/powerpoint/2010/main" val="1430036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63802" y="943410"/>
            <a:ext cx="4195807" cy="1815882"/>
          </a:xfrm>
          <a:prstGeom prst="rect">
            <a:avLst/>
          </a:prstGeom>
          <a:noFill/>
        </p:spPr>
        <p:txBody>
          <a:bodyPr wrap="square" rtlCol="0">
            <a:spAutoFit/>
          </a:bodyPr>
          <a:lstStyle/>
          <a:p>
            <a:r>
              <a:rPr lang="en-GB" sz="1600" u="sng" dirty="0">
                <a:latin typeface="Chicken Soup" pitchFamily="2" charset="0"/>
              </a:rPr>
              <a:t>Cone Run</a:t>
            </a:r>
            <a:br>
              <a:rPr lang="en-GB" sz="1600" u="sng" dirty="0">
                <a:latin typeface="Chicken Soup" pitchFamily="2" charset="0"/>
              </a:rPr>
            </a:br>
            <a:r>
              <a:rPr lang="en-GB" sz="1400" dirty="0">
                <a:latin typeface="Chicken Soup" pitchFamily="2" charset="0"/>
              </a:rPr>
              <a:t>Set out cones in colours in rows along the playground so the playground is divided into sections. The aim is to shout a colour and the children will hop, sidestep, jump, run to that line of colours. You could call out a combination of colours to make it harder. </a:t>
            </a:r>
            <a:r>
              <a:rPr lang="en-GB" sz="1200" b="1" dirty="0">
                <a:solidFill>
                  <a:srgbClr val="00B050"/>
                </a:solidFill>
              </a:rPr>
              <a:t/>
            </a:r>
            <a:br>
              <a:rPr lang="en-GB" sz="1200" b="1" dirty="0">
                <a:solidFill>
                  <a:srgbClr val="00B050"/>
                </a:solidFill>
              </a:rPr>
            </a:br>
            <a:endParaRPr lang="en-GB" sz="1200" b="1" dirty="0">
              <a:solidFill>
                <a:srgbClr val="00B050"/>
              </a:solidFill>
            </a:endParaRPr>
          </a:p>
        </p:txBody>
      </p:sp>
      <p:sp>
        <p:nvSpPr>
          <p:cNvPr id="14" name="TextBox 13">
            <a:extLst>
              <a:ext uri="{FF2B5EF4-FFF2-40B4-BE49-F238E27FC236}">
                <a16:creationId xmlns:a16="http://schemas.microsoft.com/office/drawing/2014/main" xmlns="" id="{F6F068CC-4A78-41F3-8875-75310E078B2B}"/>
              </a:ext>
            </a:extLst>
          </p:cNvPr>
          <p:cNvSpPr txBox="1"/>
          <p:nvPr/>
        </p:nvSpPr>
        <p:spPr>
          <a:xfrm>
            <a:off x="4722194" y="3462575"/>
            <a:ext cx="4195807" cy="2893100"/>
          </a:xfrm>
          <a:prstGeom prst="rect">
            <a:avLst/>
          </a:prstGeom>
          <a:noFill/>
        </p:spPr>
        <p:txBody>
          <a:bodyPr wrap="square" rtlCol="0">
            <a:spAutoFit/>
          </a:bodyPr>
          <a:lstStyle/>
          <a:p>
            <a:r>
              <a:rPr lang="en-GB" sz="1600" u="sng" dirty="0">
                <a:latin typeface="Chicken Soup" pitchFamily="2" charset="0"/>
              </a:rPr>
              <a:t>Fitness Challenge</a:t>
            </a:r>
            <a:br>
              <a:rPr lang="en-GB" sz="1600" u="sng" dirty="0">
                <a:latin typeface="Chicken Soup" pitchFamily="2" charset="0"/>
              </a:rPr>
            </a:br>
            <a:r>
              <a:rPr lang="en-US" sz="1400" dirty="0">
                <a:latin typeface="Chicken Soup" pitchFamily="2" charset="0"/>
              </a:rPr>
              <a:t>Time for 1 minute doing each of these exercises. How many reps can the children get? </a:t>
            </a:r>
          </a:p>
          <a:p>
            <a:r>
              <a:rPr lang="en-US" sz="1400" dirty="0">
                <a:latin typeface="Chicken Soup" pitchFamily="2" charset="0"/>
              </a:rPr>
              <a:t>1. </a:t>
            </a:r>
            <a:r>
              <a:rPr lang="en-US" sz="1400" dirty="0" err="1">
                <a:latin typeface="Chicken Soup" pitchFamily="2" charset="0"/>
              </a:rPr>
              <a:t>Burpees</a:t>
            </a:r>
            <a:endParaRPr lang="en-US" sz="1400" dirty="0">
              <a:latin typeface="Chicken Soup" pitchFamily="2" charset="0"/>
            </a:endParaRPr>
          </a:p>
          <a:p>
            <a:r>
              <a:rPr lang="en-US" sz="1400" dirty="0">
                <a:latin typeface="Chicken Soup" pitchFamily="2" charset="0"/>
              </a:rPr>
              <a:t>2. Squats</a:t>
            </a:r>
          </a:p>
          <a:p>
            <a:r>
              <a:rPr lang="en-US" sz="1400" dirty="0">
                <a:latin typeface="Chicken Soup" pitchFamily="2" charset="0"/>
              </a:rPr>
              <a:t>3.Push ups</a:t>
            </a:r>
          </a:p>
          <a:p>
            <a:r>
              <a:rPr lang="en-US" sz="1400" dirty="0">
                <a:latin typeface="Chicken Soup" pitchFamily="2" charset="0"/>
              </a:rPr>
              <a:t>4. Sit ups</a:t>
            </a:r>
          </a:p>
          <a:p>
            <a:r>
              <a:rPr lang="en-US" sz="1400" dirty="0">
                <a:latin typeface="Chicken Soup" pitchFamily="2" charset="0"/>
              </a:rPr>
              <a:t>5. Mountain climbers</a:t>
            </a:r>
          </a:p>
          <a:p>
            <a:r>
              <a:rPr lang="en-US" sz="1400" dirty="0">
                <a:latin typeface="Chicken Soup" pitchFamily="2" charset="0"/>
              </a:rPr>
              <a:t>Then, repeat the circuit 2 more times. The aim is to beat their personal score each time.  </a:t>
            </a:r>
            <a:br>
              <a:rPr lang="en-US" sz="1400" dirty="0">
                <a:latin typeface="Chicken Soup" pitchFamily="2" charset="0"/>
              </a:rPr>
            </a:br>
            <a:endParaRPr lang="en-US" sz="1400" dirty="0">
              <a:latin typeface="Chicken Soup" pitchFamily="2" charset="0"/>
            </a:endParaRPr>
          </a:p>
          <a:p>
            <a:r>
              <a:rPr lang="en-GB" sz="1400" dirty="0">
                <a:latin typeface="Chicken Soup" pitchFamily="2" charset="0"/>
              </a:rPr>
              <a:t/>
            </a:r>
            <a:br>
              <a:rPr lang="en-GB" sz="1400" dirty="0">
                <a:latin typeface="Chicken Soup" pitchFamily="2" charset="0"/>
              </a:rPr>
            </a:br>
            <a:endParaRPr lang="en-GB" sz="1200" dirty="0"/>
          </a:p>
        </p:txBody>
      </p:sp>
      <p:sp>
        <p:nvSpPr>
          <p:cNvPr id="15" name="TextBox 14">
            <a:extLst>
              <a:ext uri="{FF2B5EF4-FFF2-40B4-BE49-F238E27FC236}">
                <a16:creationId xmlns:a16="http://schemas.microsoft.com/office/drawing/2014/main" xmlns="" id="{F6F068CC-4A78-41F3-8875-75310E078B2B}"/>
              </a:ext>
            </a:extLst>
          </p:cNvPr>
          <p:cNvSpPr txBox="1"/>
          <p:nvPr/>
        </p:nvSpPr>
        <p:spPr>
          <a:xfrm>
            <a:off x="222202" y="974920"/>
            <a:ext cx="4195807" cy="1323439"/>
          </a:xfrm>
          <a:prstGeom prst="rect">
            <a:avLst/>
          </a:prstGeom>
          <a:noFill/>
        </p:spPr>
        <p:txBody>
          <a:bodyPr wrap="square" rtlCol="0">
            <a:spAutoFit/>
          </a:bodyPr>
          <a:lstStyle/>
          <a:p>
            <a:r>
              <a:rPr lang="en-GB" sz="1600" u="sng" dirty="0">
                <a:latin typeface="Chicken Soup" pitchFamily="2" charset="0"/>
              </a:rPr>
              <a:t>The Name of the Game</a:t>
            </a:r>
            <a:br>
              <a:rPr lang="en-GB" sz="1600" u="sng" dirty="0">
                <a:latin typeface="Chicken Soup" pitchFamily="2" charset="0"/>
              </a:rPr>
            </a:br>
            <a:r>
              <a:rPr lang="en-GB" sz="1600" dirty="0">
                <a:latin typeface="Chicken Soup" pitchFamily="2" charset="0"/>
              </a:rPr>
              <a:t>Spell your name and complete the corresponding fitness moves. You could spell your whole name, favourite colour </a:t>
            </a:r>
            <a:r>
              <a:rPr lang="en-GB" sz="1600" dirty="0" err="1">
                <a:latin typeface="Chicken Soup" pitchFamily="2" charset="0"/>
              </a:rPr>
              <a:t>etc</a:t>
            </a:r>
            <a:r>
              <a:rPr lang="en-GB" sz="1600" dirty="0">
                <a:latin typeface="Chicken Soup" pitchFamily="2" charset="0"/>
              </a:rPr>
              <a:t> for a bigger challenge</a:t>
            </a:r>
            <a:r>
              <a:rPr lang="en-GB" sz="2000" u="sng" dirty="0">
                <a:latin typeface="Chicken Soup" pitchFamily="2" charset="0"/>
              </a:rPr>
              <a:t/>
            </a:r>
            <a:br>
              <a:rPr lang="en-GB" sz="2000" u="sng" dirty="0">
                <a:latin typeface="Chicken Soup" pitchFamily="2" charset="0"/>
              </a:rPr>
            </a:br>
            <a:r>
              <a:rPr lang="en-GB" sz="1600" dirty="0">
                <a:latin typeface="Chicken Soup" pitchFamily="2" charset="0"/>
              </a:rPr>
              <a:t>See resource section for example</a:t>
            </a:r>
          </a:p>
        </p:txBody>
      </p:sp>
      <p:sp>
        <p:nvSpPr>
          <p:cNvPr id="16" name="TextBox 15">
            <a:extLst>
              <a:ext uri="{FF2B5EF4-FFF2-40B4-BE49-F238E27FC236}">
                <a16:creationId xmlns:a16="http://schemas.microsoft.com/office/drawing/2014/main" xmlns="" id="{F6F068CC-4A78-41F3-8875-75310E078B2B}"/>
              </a:ext>
            </a:extLst>
          </p:cNvPr>
          <p:cNvSpPr txBox="1"/>
          <p:nvPr/>
        </p:nvSpPr>
        <p:spPr>
          <a:xfrm>
            <a:off x="222201" y="3489698"/>
            <a:ext cx="4195807" cy="3046988"/>
          </a:xfrm>
          <a:prstGeom prst="rect">
            <a:avLst/>
          </a:prstGeom>
          <a:noFill/>
        </p:spPr>
        <p:txBody>
          <a:bodyPr wrap="square" rtlCol="0">
            <a:spAutoFit/>
          </a:bodyPr>
          <a:lstStyle/>
          <a:p>
            <a:r>
              <a:rPr lang="en-GB" sz="1600" u="sng" dirty="0">
                <a:latin typeface="Chicken Soup" pitchFamily="2" charset="0"/>
              </a:rPr>
              <a:t>Battleships</a:t>
            </a:r>
            <a:br>
              <a:rPr lang="en-GB" sz="1600" u="sng" dirty="0">
                <a:latin typeface="Chicken Soup" pitchFamily="2" charset="0"/>
              </a:rPr>
            </a:br>
            <a:r>
              <a:rPr lang="en-GB" sz="1400" dirty="0">
                <a:latin typeface="Chicken Soup" pitchFamily="2" charset="0"/>
              </a:rPr>
              <a:t>Players have three objects (</a:t>
            </a:r>
            <a:r>
              <a:rPr lang="en-GB" sz="1400" dirty="0" err="1">
                <a:latin typeface="Chicken Soup" pitchFamily="2" charset="0"/>
              </a:rPr>
              <a:t>e.g</a:t>
            </a:r>
            <a:r>
              <a:rPr lang="en-GB" sz="1400" dirty="0">
                <a:latin typeface="Chicken Soup" pitchFamily="2" charset="0"/>
              </a:rPr>
              <a:t> cones) which are their battleships. Take it in turns to throw a ball or bean bag to hit opponent’s battleships. Players cannot defend their own battleships.</a:t>
            </a:r>
            <a:br>
              <a:rPr lang="en-GB" sz="1400" dirty="0">
                <a:latin typeface="Chicken Soup" pitchFamily="2" charset="0"/>
              </a:rPr>
            </a:br>
            <a:r>
              <a:rPr lang="en-GB" sz="1400" u="sng" dirty="0">
                <a:latin typeface="Chicken Soup" pitchFamily="2" charset="0"/>
              </a:rPr>
              <a:t>Variations:</a:t>
            </a:r>
            <a:r>
              <a:rPr lang="en-GB" sz="1400" dirty="0">
                <a:latin typeface="Chicken Soup" pitchFamily="2" charset="0"/>
              </a:rPr>
              <a:t/>
            </a:r>
            <a:br>
              <a:rPr lang="en-GB" sz="1400" dirty="0">
                <a:latin typeface="Chicken Soup" pitchFamily="2" charset="0"/>
              </a:rPr>
            </a:br>
            <a:r>
              <a:rPr lang="en-GB" sz="1400" dirty="0">
                <a:latin typeface="Chicken Soup" pitchFamily="2" charset="0"/>
              </a:rPr>
              <a:t>Defending</a:t>
            </a:r>
            <a:br>
              <a:rPr lang="en-GB" sz="1400" dirty="0">
                <a:latin typeface="Chicken Soup" pitchFamily="2" charset="0"/>
              </a:rPr>
            </a:br>
            <a:r>
              <a:rPr lang="en-GB" sz="1400" dirty="0">
                <a:latin typeface="Chicken Soup" pitchFamily="2" charset="0"/>
              </a:rPr>
              <a:t>Throwing with weaker arm</a:t>
            </a:r>
            <a:br>
              <a:rPr lang="en-GB" sz="1400" dirty="0">
                <a:latin typeface="Chicken Soup" pitchFamily="2" charset="0"/>
              </a:rPr>
            </a:br>
            <a:r>
              <a:rPr lang="en-GB" sz="1400" dirty="0">
                <a:latin typeface="Chicken Soup" pitchFamily="2" charset="0"/>
              </a:rPr>
              <a:t>Ultimate battleship, if hit can add back in one of own.</a:t>
            </a:r>
            <a:endParaRPr lang="en-US" sz="1400" dirty="0">
              <a:latin typeface="Chicken Soup" pitchFamily="2" charset="0"/>
            </a:endParaRPr>
          </a:p>
          <a:p>
            <a:r>
              <a:rPr lang="en-GB" sz="1600" u="sng" dirty="0">
                <a:latin typeface="Chicken Soup" pitchFamily="2" charset="0"/>
              </a:rPr>
              <a:t/>
            </a:r>
            <a:br>
              <a:rPr lang="en-GB" sz="1600" u="sng" dirty="0">
                <a:latin typeface="Chicken Soup" pitchFamily="2" charset="0"/>
              </a:rPr>
            </a:br>
            <a:r>
              <a:rPr lang="en-GB" sz="1600" u="sng" dirty="0">
                <a:latin typeface="Chicken Soup" pitchFamily="2" charset="0"/>
              </a:rPr>
              <a:t/>
            </a:r>
            <a:br>
              <a:rPr lang="en-GB" sz="1600" u="sng" dirty="0">
                <a:latin typeface="Chicken Soup" pitchFamily="2" charset="0"/>
              </a:rPr>
            </a:br>
            <a:endParaRPr lang="en-GB" sz="1600" u="sng" dirty="0">
              <a:latin typeface="Chicken Soup" pitchFamily="2" charset="0"/>
            </a:endParaRPr>
          </a:p>
        </p:txBody>
      </p:sp>
      <p:sp>
        <p:nvSpPr>
          <p:cNvPr id="2" name="Oval 1"/>
          <p:cNvSpPr/>
          <p:nvPr/>
        </p:nvSpPr>
        <p:spPr>
          <a:xfrm>
            <a:off x="4867136" y="2528900"/>
            <a:ext cx="208920" cy="16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867136" y="2788236"/>
            <a:ext cx="208920" cy="16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870492" y="3032632"/>
            <a:ext cx="208920" cy="16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5436096" y="2524822"/>
            <a:ext cx="208920" cy="1688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436096" y="2788236"/>
            <a:ext cx="208920" cy="1688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446752" y="3032632"/>
            <a:ext cx="208920" cy="1688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940152" y="2533296"/>
            <a:ext cx="208920" cy="16883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940152" y="2770114"/>
            <a:ext cx="208920" cy="16883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949724" y="3032632"/>
            <a:ext cx="208920" cy="16883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534149" y="2502388"/>
            <a:ext cx="208920" cy="168836"/>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534149" y="2754190"/>
            <a:ext cx="208920" cy="168836"/>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534149" y="3021616"/>
            <a:ext cx="208920" cy="168836"/>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1297" y="6015941"/>
            <a:ext cx="1261407" cy="761952"/>
          </a:xfrm>
          <a:prstGeom prst="rect">
            <a:avLst/>
          </a:prstGeom>
        </p:spPr>
      </p:pic>
    </p:spTree>
    <p:extLst>
      <p:ext uri="{BB962C8B-B14F-4D97-AF65-F5344CB8AC3E}">
        <p14:creationId xmlns:p14="http://schemas.microsoft.com/office/powerpoint/2010/main" val="3622371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63802" y="943410"/>
            <a:ext cx="4254199" cy="2492990"/>
          </a:xfrm>
          <a:prstGeom prst="rect">
            <a:avLst/>
          </a:prstGeom>
          <a:noFill/>
        </p:spPr>
        <p:txBody>
          <a:bodyPr wrap="square" rtlCol="0">
            <a:spAutoFit/>
          </a:bodyPr>
          <a:lstStyle/>
          <a:p>
            <a:r>
              <a:rPr lang="en-GB" sz="1600" u="sng" dirty="0">
                <a:latin typeface="Chicken Soup" pitchFamily="2" charset="0"/>
              </a:rPr>
              <a:t>Triple Jump</a:t>
            </a:r>
            <a:br>
              <a:rPr lang="en-GB" sz="1600" u="sng" dirty="0">
                <a:latin typeface="Chicken Soup" pitchFamily="2" charset="0"/>
              </a:rPr>
            </a:br>
            <a:r>
              <a:rPr lang="en-GB" sz="1400" dirty="0">
                <a:latin typeface="Chicken Soup" pitchFamily="2" charset="0"/>
              </a:rPr>
              <a:t>Practise hopping first (1 foot to the same foot) </a:t>
            </a:r>
            <a:br>
              <a:rPr lang="en-GB" sz="1400" dirty="0">
                <a:latin typeface="Chicken Soup" pitchFamily="2" charset="0"/>
              </a:rPr>
            </a:br>
            <a:r>
              <a:rPr lang="en-GB" sz="1400" dirty="0">
                <a:latin typeface="Chicken Soup" pitchFamily="2" charset="0"/>
              </a:rPr>
              <a:t>Practise the ‘skip’ step (one foot to the other foot)</a:t>
            </a:r>
            <a:br>
              <a:rPr lang="en-GB" sz="1400" dirty="0">
                <a:latin typeface="Chicken Soup" pitchFamily="2" charset="0"/>
              </a:rPr>
            </a:br>
            <a:r>
              <a:rPr lang="en-GB" sz="1400" dirty="0">
                <a:latin typeface="Chicken Soup" pitchFamily="2" charset="0"/>
              </a:rPr>
              <a:t>Practice the jump step (one foot to two feet)</a:t>
            </a:r>
            <a:r>
              <a:rPr lang="en-GB" sz="1400" b="1" dirty="0">
                <a:solidFill>
                  <a:srgbClr val="00B050"/>
                </a:solidFill>
              </a:rPr>
              <a:t/>
            </a:r>
            <a:br>
              <a:rPr lang="en-GB" sz="1400" b="1" dirty="0">
                <a:solidFill>
                  <a:srgbClr val="00B050"/>
                </a:solidFill>
              </a:rPr>
            </a:br>
            <a:r>
              <a:rPr lang="en-GB" sz="1400" b="1" dirty="0">
                <a:solidFill>
                  <a:srgbClr val="00B050"/>
                </a:solidFill>
              </a:rPr>
              <a:t/>
            </a:r>
            <a:br>
              <a:rPr lang="en-GB" sz="1400" b="1" dirty="0">
                <a:solidFill>
                  <a:srgbClr val="00B050"/>
                </a:solidFill>
              </a:rPr>
            </a:br>
            <a:r>
              <a:rPr lang="en-GB" sz="1400" dirty="0">
                <a:latin typeface="Chicken Soup" pitchFamily="2" charset="0"/>
              </a:rPr>
              <a:t>Build the steps up in a sequence.</a:t>
            </a:r>
            <a:br>
              <a:rPr lang="en-GB" sz="1400" dirty="0">
                <a:latin typeface="Chicken Soup" pitchFamily="2" charset="0"/>
              </a:rPr>
            </a:br>
            <a:r>
              <a:rPr lang="en-GB" sz="1400" dirty="0">
                <a:latin typeface="Chicken Soup" pitchFamily="2" charset="0"/>
              </a:rPr>
              <a:t>Hop</a:t>
            </a:r>
            <a:br>
              <a:rPr lang="en-GB" sz="1400" dirty="0">
                <a:latin typeface="Chicken Soup" pitchFamily="2" charset="0"/>
              </a:rPr>
            </a:br>
            <a:r>
              <a:rPr lang="en-GB" sz="1400" dirty="0" err="1">
                <a:latin typeface="Chicken Soup" pitchFamily="2" charset="0"/>
              </a:rPr>
              <a:t>Hop</a:t>
            </a:r>
            <a:r>
              <a:rPr lang="en-GB" sz="1400" dirty="0">
                <a:latin typeface="Chicken Soup" pitchFamily="2" charset="0"/>
              </a:rPr>
              <a:t> and skip</a:t>
            </a:r>
            <a:br>
              <a:rPr lang="en-GB" sz="1400" dirty="0">
                <a:latin typeface="Chicken Soup" pitchFamily="2" charset="0"/>
              </a:rPr>
            </a:br>
            <a:r>
              <a:rPr lang="en-GB" sz="1400" dirty="0">
                <a:latin typeface="Chicken Soup" pitchFamily="2" charset="0"/>
              </a:rPr>
              <a:t>Hop, skip and jump</a:t>
            </a:r>
            <a:r>
              <a:rPr lang="en-GB" sz="1600" dirty="0">
                <a:latin typeface="Chicken Soup" pitchFamily="2" charset="0"/>
              </a:rPr>
              <a:t/>
            </a:r>
            <a:br>
              <a:rPr lang="en-GB" sz="1600" dirty="0">
                <a:latin typeface="Chicken Soup" pitchFamily="2" charset="0"/>
              </a:rPr>
            </a:br>
            <a:r>
              <a:rPr lang="en-GB" sz="1400" dirty="0">
                <a:latin typeface="Chicken Soup" pitchFamily="2" charset="0"/>
              </a:rPr>
              <a:t>After practice, mark out the distance and try and beat it!</a:t>
            </a:r>
          </a:p>
        </p:txBody>
      </p:sp>
      <p:sp>
        <p:nvSpPr>
          <p:cNvPr id="14" name="TextBox 13">
            <a:extLst>
              <a:ext uri="{FF2B5EF4-FFF2-40B4-BE49-F238E27FC236}">
                <a16:creationId xmlns:a16="http://schemas.microsoft.com/office/drawing/2014/main" xmlns="" id="{F6F068CC-4A78-41F3-8875-75310E078B2B}"/>
              </a:ext>
            </a:extLst>
          </p:cNvPr>
          <p:cNvSpPr txBox="1"/>
          <p:nvPr/>
        </p:nvSpPr>
        <p:spPr>
          <a:xfrm>
            <a:off x="4722194" y="3462575"/>
            <a:ext cx="4195807" cy="2431435"/>
          </a:xfrm>
          <a:prstGeom prst="rect">
            <a:avLst/>
          </a:prstGeom>
          <a:noFill/>
        </p:spPr>
        <p:txBody>
          <a:bodyPr wrap="square" rtlCol="0">
            <a:spAutoFit/>
          </a:bodyPr>
          <a:lstStyle/>
          <a:p>
            <a:r>
              <a:rPr lang="en-US" sz="1600" u="sng" dirty="0">
                <a:latin typeface="Chicken Soup" pitchFamily="2" charset="0"/>
              </a:rPr>
              <a:t>How many jumps?</a:t>
            </a:r>
            <a:br>
              <a:rPr lang="en-US" sz="1600" u="sng" dirty="0">
                <a:latin typeface="Chicken Soup" pitchFamily="2" charset="0"/>
              </a:rPr>
            </a:br>
            <a:r>
              <a:rPr lang="en-US" sz="1600" dirty="0">
                <a:latin typeface="Chicken Soup" pitchFamily="2" charset="0"/>
              </a:rPr>
              <a:t>How many jumps will it take to reach a destination like the end of the playground? Try different jumps, squat jumps, skips, hops, leaps,</a:t>
            </a:r>
            <a:br>
              <a:rPr lang="en-US" sz="1600" dirty="0">
                <a:latin typeface="Chicken Soup" pitchFamily="2" charset="0"/>
              </a:rPr>
            </a:br>
            <a:r>
              <a:rPr lang="en-US" sz="1600" dirty="0">
                <a:latin typeface="Chicken Soup" pitchFamily="2" charset="0"/>
              </a:rPr>
              <a:t>What do you predict will be the least amount of jumps and why?</a:t>
            </a:r>
            <a:br>
              <a:rPr lang="en-US" sz="1600" dirty="0">
                <a:latin typeface="Chicken Soup" pitchFamily="2" charset="0"/>
              </a:rPr>
            </a:br>
            <a:r>
              <a:rPr lang="en-US" sz="1600" dirty="0">
                <a:latin typeface="Chicken Soup" pitchFamily="2" charset="0"/>
              </a:rPr>
              <a:t>Did the prediction meet the outcome? </a:t>
            </a:r>
            <a:r>
              <a:rPr lang="en-US" sz="1400" dirty="0">
                <a:latin typeface="Chicken Soup" pitchFamily="2" charset="0"/>
              </a:rPr>
              <a:t/>
            </a:r>
            <a:br>
              <a:rPr lang="en-US" sz="1400" dirty="0">
                <a:latin typeface="Chicken Soup" pitchFamily="2" charset="0"/>
              </a:rPr>
            </a:br>
            <a:endParaRPr lang="en-US" sz="1400" dirty="0">
              <a:latin typeface="Chicken Soup" pitchFamily="2" charset="0"/>
            </a:endParaRPr>
          </a:p>
          <a:p>
            <a:r>
              <a:rPr lang="en-GB" sz="1400" dirty="0">
                <a:latin typeface="Chicken Soup" pitchFamily="2" charset="0"/>
              </a:rPr>
              <a:t/>
            </a:r>
            <a:br>
              <a:rPr lang="en-GB" sz="1400" dirty="0">
                <a:latin typeface="Chicken Soup" pitchFamily="2" charset="0"/>
              </a:rPr>
            </a:br>
            <a:endParaRPr lang="en-GB" sz="1200" dirty="0"/>
          </a:p>
        </p:txBody>
      </p:sp>
      <p:sp>
        <p:nvSpPr>
          <p:cNvPr id="15" name="TextBox 14">
            <a:extLst>
              <a:ext uri="{FF2B5EF4-FFF2-40B4-BE49-F238E27FC236}">
                <a16:creationId xmlns:a16="http://schemas.microsoft.com/office/drawing/2014/main" xmlns="" id="{F6F068CC-4A78-41F3-8875-75310E078B2B}"/>
              </a:ext>
            </a:extLst>
          </p:cNvPr>
          <p:cNvSpPr txBox="1"/>
          <p:nvPr/>
        </p:nvSpPr>
        <p:spPr>
          <a:xfrm>
            <a:off x="222202" y="974920"/>
            <a:ext cx="4195807" cy="1569660"/>
          </a:xfrm>
          <a:prstGeom prst="rect">
            <a:avLst/>
          </a:prstGeom>
          <a:noFill/>
        </p:spPr>
        <p:txBody>
          <a:bodyPr wrap="square" rtlCol="0">
            <a:spAutoFit/>
          </a:bodyPr>
          <a:lstStyle/>
          <a:p>
            <a:r>
              <a:rPr lang="en-GB" sz="1600" u="sng" dirty="0">
                <a:latin typeface="Chicken Soup" pitchFamily="2" charset="0"/>
              </a:rPr>
              <a:t>Standing Long Jump</a:t>
            </a:r>
            <a:br>
              <a:rPr lang="en-GB" sz="1600" u="sng" dirty="0">
                <a:latin typeface="Chicken Soup" pitchFamily="2" charset="0"/>
              </a:rPr>
            </a:br>
            <a:r>
              <a:rPr lang="en-GB" sz="1600" dirty="0">
                <a:latin typeface="Chicken Soup" pitchFamily="2" charset="0"/>
              </a:rPr>
              <a:t>Jumping from a marker, bend knees and swing arms to give child momentum. Mark a cone from the heel of their back foot. </a:t>
            </a:r>
            <a:br>
              <a:rPr lang="en-GB" sz="1600" dirty="0">
                <a:latin typeface="Chicken Soup" pitchFamily="2" charset="0"/>
              </a:rPr>
            </a:br>
            <a:r>
              <a:rPr lang="en-GB" sz="1600" dirty="0">
                <a:latin typeface="Chicken Soup" pitchFamily="2" charset="0"/>
              </a:rPr>
              <a:t>Can this distance be beaten? Keep practising </a:t>
            </a:r>
            <a:br>
              <a:rPr lang="en-GB" sz="1600" dirty="0">
                <a:latin typeface="Chicken Soup" pitchFamily="2" charset="0"/>
              </a:rPr>
            </a:br>
            <a:r>
              <a:rPr lang="en-GB" sz="1600" dirty="0">
                <a:latin typeface="Chicken Soup" pitchFamily="2" charset="0"/>
              </a:rPr>
              <a:t>Aim to land on feet and stay balanced</a:t>
            </a:r>
          </a:p>
        </p:txBody>
      </p:sp>
      <p:sp>
        <p:nvSpPr>
          <p:cNvPr id="16" name="TextBox 15">
            <a:extLst>
              <a:ext uri="{FF2B5EF4-FFF2-40B4-BE49-F238E27FC236}">
                <a16:creationId xmlns:a16="http://schemas.microsoft.com/office/drawing/2014/main" xmlns="" id="{F6F068CC-4A78-41F3-8875-75310E078B2B}"/>
              </a:ext>
            </a:extLst>
          </p:cNvPr>
          <p:cNvSpPr txBox="1"/>
          <p:nvPr/>
        </p:nvSpPr>
        <p:spPr>
          <a:xfrm>
            <a:off x="222201" y="3489698"/>
            <a:ext cx="4195807" cy="2554545"/>
          </a:xfrm>
          <a:prstGeom prst="rect">
            <a:avLst/>
          </a:prstGeom>
          <a:noFill/>
        </p:spPr>
        <p:txBody>
          <a:bodyPr wrap="square" rtlCol="0">
            <a:spAutoFit/>
          </a:bodyPr>
          <a:lstStyle/>
          <a:p>
            <a:r>
              <a:rPr lang="en-GB" sz="1600" u="sng" dirty="0">
                <a:latin typeface="Chicken Soup" pitchFamily="2" charset="0"/>
              </a:rPr>
              <a:t>Hurdles</a:t>
            </a:r>
            <a:br>
              <a:rPr lang="en-GB" sz="1600" u="sng" dirty="0">
                <a:latin typeface="Chicken Soup" pitchFamily="2" charset="0"/>
              </a:rPr>
            </a:br>
            <a:r>
              <a:rPr lang="en-GB" sz="1400" dirty="0">
                <a:latin typeface="Chicken Soup" pitchFamily="2" charset="0"/>
              </a:rPr>
              <a:t>Set out hurdles a safe distance from each other. To allow enough space in between. </a:t>
            </a:r>
            <a:br>
              <a:rPr lang="en-GB" sz="1400" dirty="0">
                <a:latin typeface="Chicken Soup" pitchFamily="2" charset="0"/>
              </a:rPr>
            </a:br>
            <a:r>
              <a:rPr lang="en-GB" sz="1400" dirty="0">
                <a:latin typeface="Chicken Soup" pitchFamily="2" charset="0"/>
              </a:rPr>
              <a:t>To get children used to the idea of going over the hurdles, practise running and doing a 2 footed jump first. Demonstrate how to lead with one leg and bring the other one round and over. Let children run and practise using both legs as leading legs and decide which is most comfortable for them. Hurdle relays and races.</a:t>
            </a:r>
            <a:r>
              <a:rPr lang="en-GB" sz="1600" u="sng" dirty="0">
                <a:latin typeface="Chicken Soup" pitchFamily="2" charset="0"/>
              </a:rPr>
              <a:t/>
            </a:r>
            <a:br>
              <a:rPr lang="en-GB" sz="1600" u="sng" dirty="0">
                <a:latin typeface="Chicken Soup" pitchFamily="2" charset="0"/>
              </a:rPr>
            </a:br>
            <a:endParaRPr lang="en-GB" sz="1600" u="sng" dirty="0">
              <a:latin typeface="Chicken Soup" pitchFamily="2"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005" y="5931055"/>
            <a:ext cx="1507992" cy="910902"/>
          </a:xfrm>
          <a:prstGeom prst="rect">
            <a:avLst/>
          </a:prstGeom>
        </p:spPr>
      </p:pic>
    </p:spTree>
    <p:extLst>
      <p:ext uri="{BB962C8B-B14F-4D97-AF65-F5344CB8AC3E}">
        <p14:creationId xmlns:p14="http://schemas.microsoft.com/office/powerpoint/2010/main" val="742104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63802" y="943410"/>
            <a:ext cx="4254199" cy="1569660"/>
          </a:xfrm>
          <a:prstGeom prst="rect">
            <a:avLst/>
          </a:prstGeom>
          <a:noFill/>
        </p:spPr>
        <p:txBody>
          <a:bodyPr wrap="square" rtlCol="0">
            <a:spAutoFit/>
          </a:bodyPr>
          <a:lstStyle/>
          <a:p>
            <a:r>
              <a:rPr lang="en-GB" sz="1600" u="sng" dirty="0">
                <a:latin typeface="Chicken Soup" pitchFamily="2" charset="0"/>
              </a:rPr>
              <a:t>Rope Jump</a:t>
            </a:r>
            <a:r>
              <a:rPr lang="en-GB" sz="1600" dirty="0">
                <a:latin typeface="Chicken Soup" pitchFamily="2" charset="0"/>
              </a:rPr>
              <a:t/>
            </a:r>
            <a:br>
              <a:rPr lang="en-GB" sz="1600" dirty="0">
                <a:latin typeface="Chicken Soup" pitchFamily="2" charset="0"/>
              </a:rPr>
            </a:br>
            <a:r>
              <a:rPr lang="en-GB" sz="1600" dirty="0">
                <a:latin typeface="Chicken Soup" pitchFamily="2" charset="0"/>
              </a:rPr>
              <a:t>Use a long rope with one person holding at each end. Set a height for children to jump over, the height could be increased or decreased for each child. Experiment with different jumps, forward, sideways, one footed, two footed </a:t>
            </a:r>
            <a:r>
              <a:rPr lang="en-GB" sz="1600" dirty="0" err="1">
                <a:latin typeface="Chicken Soup" pitchFamily="2" charset="0"/>
              </a:rPr>
              <a:t>etc</a:t>
            </a:r>
            <a:endParaRPr lang="en-GB" sz="1600" dirty="0">
              <a:latin typeface="Chicken Soup" pitchFamily="2" charset="0"/>
            </a:endParaRPr>
          </a:p>
        </p:txBody>
      </p:sp>
      <p:sp>
        <p:nvSpPr>
          <p:cNvPr id="15" name="TextBox 14">
            <a:extLst>
              <a:ext uri="{FF2B5EF4-FFF2-40B4-BE49-F238E27FC236}">
                <a16:creationId xmlns:a16="http://schemas.microsoft.com/office/drawing/2014/main" xmlns="" id="{F6F068CC-4A78-41F3-8875-75310E078B2B}"/>
              </a:ext>
            </a:extLst>
          </p:cNvPr>
          <p:cNvSpPr txBox="1"/>
          <p:nvPr/>
        </p:nvSpPr>
        <p:spPr>
          <a:xfrm>
            <a:off x="222202" y="974920"/>
            <a:ext cx="4195807" cy="2308324"/>
          </a:xfrm>
          <a:prstGeom prst="rect">
            <a:avLst/>
          </a:prstGeom>
          <a:noFill/>
        </p:spPr>
        <p:txBody>
          <a:bodyPr wrap="square" rtlCol="0">
            <a:spAutoFit/>
          </a:bodyPr>
          <a:lstStyle/>
          <a:p>
            <a:r>
              <a:rPr lang="en-GB" sz="1600" u="sng" dirty="0">
                <a:latin typeface="Chicken Soup" pitchFamily="2" charset="0"/>
              </a:rPr>
              <a:t>Vertical Jump</a:t>
            </a:r>
          </a:p>
          <a:p>
            <a:r>
              <a:rPr lang="en-US" sz="1400" dirty="0">
                <a:latin typeface="Chicken Soup" pitchFamily="2" charset="0"/>
              </a:rPr>
              <a:t>The participant stands with their back and heels touching the wall. Both arms should be stretched upwards and legs straight. Turn side on, move 20cm away from the wall, jump and touch the scale at the highest point. Record the number reached and calculate the difference between stretched height and jumped height. Children could mark where they jump to with a bit of chalk, a printed scale could also be used.</a:t>
            </a:r>
            <a:endParaRPr lang="en-GB" sz="1400" dirty="0">
              <a:latin typeface="Chicken Soup" pitchFamily="2" charset="0"/>
            </a:endParaRPr>
          </a:p>
        </p:txBody>
      </p:sp>
      <p:sp>
        <p:nvSpPr>
          <p:cNvPr id="17" name="TextBox 16">
            <a:extLst>
              <a:ext uri="{FF2B5EF4-FFF2-40B4-BE49-F238E27FC236}">
                <a16:creationId xmlns:a16="http://schemas.microsoft.com/office/drawing/2014/main" xmlns="" id="{F6F068CC-4A78-41F3-8875-75310E078B2B}"/>
              </a:ext>
            </a:extLst>
          </p:cNvPr>
          <p:cNvSpPr txBox="1"/>
          <p:nvPr/>
        </p:nvSpPr>
        <p:spPr>
          <a:xfrm>
            <a:off x="222201" y="3482078"/>
            <a:ext cx="4195807" cy="2062103"/>
          </a:xfrm>
          <a:prstGeom prst="rect">
            <a:avLst/>
          </a:prstGeom>
          <a:noFill/>
        </p:spPr>
        <p:txBody>
          <a:bodyPr wrap="square" rtlCol="0">
            <a:spAutoFit/>
          </a:bodyPr>
          <a:lstStyle/>
          <a:p>
            <a:r>
              <a:rPr lang="en-GB" sz="1600" u="sng" dirty="0">
                <a:latin typeface="Chicken Soup" pitchFamily="2" charset="0"/>
              </a:rPr>
              <a:t>PE Ladder/ Hopscotch</a:t>
            </a:r>
          </a:p>
          <a:p>
            <a:r>
              <a:rPr lang="en-GB" sz="1600" dirty="0">
                <a:latin typeface="Chicken Soup" pitchFamily="2" charset="0"/>
              </a:rPr>
              <a:t>Draw a ladder or </a:t>
            </a:r>
            <a:r>
              <a:rPr lang="en-GB" sz="1600" dirty="0" err="1">
                <a:latin typeface="Chicken Soup" pitchFamily="2" charset="0"/>
              </a:rPr>
              <a:t>hopsotch</a:t>
            </a:r>
            <a:r>
              <a:rPr lang="en-GB" sz="1600" dirty="0">
                <a:latin typeface="Chicken Soup" pitchFamily="2" charset="0"/>
              </a:rPr>
              <a:t> on the playground or use an agility ladder/playground markings. Find different ways of jumping/hopping. </a:t>
            </a:r>
            <a:br>
              <a:rPr lang="en-GB" sz="1600" dirty="0">
                <a:latin typeface="Chicken Soup" pitchFamily="2" charset="0"/>
              </a:rPr>
            </a:br>
            <a:r>
              <a:rPr lang="en-GB" sz="1600" dirty="0">
                <a:latin typeface="Chicken Soup" pitchFamily="2" charset="0"/>
              </a:rPr>
              <a:t>2 feet to 1 footed</a:t>
            </a:r>
            <a:br>
              <a:rPr lang="en-GB" sz="1600" dirty="0">
                <a:latin typeface="Chicken Soup" pitchFamily="2" charset="0"/>
              </a:rPr>
            </a:br>
            <a:r>
              <a:rPr lang="en-GB" sz="1600" dirty="0">
                <a:latin typeface="Chicken Soup" pitchFamily="2" charset="0"/>
              </a:rPr>
              <a:t>1 foot to another</a:t>
            </a:r>
            <a:br>
              <a:rPr lang="en-GB" sz="1600" dirty="0">
                <a:latin typeface="Chicken Soup" pitchFamily="2" charset="0"/>
              </a:rPr>
            </a:br>
            <a:r>
              <a:rPr lang="en-GB" sz="1600" dirty="0">
                <a:latin typeface="Chicken Soup" pitchFamily="2" charset="0"/>
              </a:rPr>
              <a:t>1 foot to 2 feet</a:t>
            </a:r>
            <a:br>
              <a:rPr lang="en-GB" sz="1600" dirty="0">
                <a:latin typeface="Chicken Soup" pitchFamily="2" charset="0"/>
              </a:rPr>
            </a:br>
            <a:r>
              <a:rPr lang="en-GB" sz="1600" dirty="0">
                <a:latin typeface="Chicken Soup" pitchFamily="2" charset="0"/>
              </a:rPr>
              <a:t>Forwards, backwards, turning, frog jumps</a:t>
            </a:r>
            <a:endParaRPr lang="en-GB" sz="1200" dirty="0"/>
          </a:p>
        </p:txBody>
      </p:sp>
      <p:sp>
        <p:nvSpPr>
          <p:cNvPr id="18" name="TextBox 17">
            <a:extLst>
              <a:ext uri="{FF2B5EF4-FFF2-40B4-BE49-F238E27FC236}">
                <a16:creationId xmlns:a16="http://schemas.microsoft.com/office/drawing/2014/main" xmlns="" id="{F6F068CC-4A78-41F3-8875-75310E078B2B}"/>
              </a:ext>
            </a:extLst>
          </p:cNvPr>
          <p:cNvSpPr txBox="1"/>
          <p:nvPr/>
        </p:nvSpPr>
        <p:spPr>
          <a:xfrm>
            <a:off x="4722194" y="3489698"/>
            <a:ext cx="4195807" cy="1569660"/>
          </a:xfrm>
          <a:prstGeom prst="rect">
            <a:avLst/>
          </a:prstGeom>
          <a:noFill/>
        </p:spPr>
        <p:txBody>
          <a:bodyPr wrap="square" rtlCol="0">
            <a:spAutoFit/>
          </a:bodyPr>
          <a:lstStyle/>
          <a:p>
            <a:r>
              <a:rPr lang="en-GB" sz="1600" u="sng" dirty="0">
                <a:latin typeface="Chicken Soup" pitchFamily="2" charset="0"/>
              </a:rPr>
              <a:t>Speed Bounce</a:t>
            </a:r>
            <a:r>
              <a:rPr lang="en-GB" sz="1600" dirty="0">
                <a:latin typeface="Chicken Soup" pitchFamily="2" charset="0"/>
              </a:rPr>
              <a:t/>
            </a:r>
            <a:br>
              <a:rPr lang="en-GB" sz="1600" dirty="0">
                <a:latin typeface="Chicken Soup" pitchFamily="2" charset="0"/>
              </a:rPr>
            </a:br>
            <a:r>
              <a:rPr lang="en-GB" sz="1600" dirty="0">
                <a:latin typeface="Chicken Soup" pitchFamily="2" charset="0"/>
              </a:rPr>
              <a:t>Either alone or with a partner and swapping. Use a low hurdle, small cone or another low object. Try and jump side to side over the object as many times in a set amount of time. Gradually build up </a:t>
            </a:r>
            <a:r>
              <a:rPr lang="en-GB" sz="1600" dirty="0" err="1">
                <a:latin typeface="Chicken Soup" pitchFamily="2" charset="0"/>
              </a:rPr>
              <a:t>e.g</a:t>
            </a:r>
            <a:r>
              <a:rPr lang="en-GB" sz="1600" dirty="0">
                <a:latin typeface="Chicken Soup" pitchFamily="2" charset="0"/>
              </a:rPr>
              <a:t> 30 </a:t>
            </a:r>
            <a:r>
              <a:rPr lang="en-GB" sz="1600" dirty="0" err="1">
                <a:latin typeface="Chicken Soup" pitchFamily="2" charset="0"/>
              </a:rPr>
              <a:t>secs</a:t>
            </a:r>
            <a:r>
              <a:rPr lang="en-GB" sz="1600" dirty="0">
                <a:latin typeface="Chicken Soup" pitchFamily="2" charset="0"/>
              </a:rPr>
              <a:t>, rest , 45 seconds, rest, 60 seconds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975" y="5947099"/>
            <a:ext cx="1258051" cy="759925"/>
          </a:xfrm>
          <a:prstGeom prst="rect">
            <a:avLst/>
          </a:prstGeom>
        </p:spPr>
      </p:pic>
    </p:spTree>
    <p:extLst>
      <p:ext uri="{BB962C8B-B14F-4D97-AF65-F5344CB8AC3E}">
        <p14:creationId xmlns:p14="http://schemas.microsoft.com/office/powerpoint/2010/main" val="1241420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63802" y="943410"/>
            <a:ext cx="4254199" cy="1077218"/>
          </a:xfrm>
          <a:prstGeom prst="rect">
            <a:avLst/>
          </a:prstGeom>
          <a:noFill/>
        </p:spPr>
        <p:txBody>
          <a:bodyPr wrap="square" rtlCol="0">
            <a:spAutoFit/>
          </a:bodyPr>
          <a:lstStyle/>
          <a:p>
            <a:r>
              <a:rPr lang="en-GB" sz="1600" u="sng" dirty="0">
                <a:latin typeface="Chicken Soup" pitchFamily="2" charset="0"/>
              </a:rPr>
              <a:t>Suicide Runs</a:t>
            </a:r>
          </a:p>
          <a:p>
            <a:r>
              <a:rPr lang="en-GB" sz="1600" dirty="0">
                <a:latin typeface="Chicken Soup" pitchFamily="2" charset="0"/>
              </a:rPr>
              <a:t>Using playground markings start on a base line, run to the nearest line and back, run to the next line and back and so on until the end. </a:t>
            </a:r>
          </a:p>
        </p:txBody>
      </p:sp>
      <p:sp>
        <p:nvSpPr>
          <p:cNvPr id="15" name="TextBox 14">
            <a:extLst>
              <a:ext uri="{FF2B5EF4-FFF2-40B4-BE49-F238E27FC236}">
                <a16:creationId xmlns:a16="http://schemas.microsoft.com/office/drawing/2014/main" xmlns="" id="{F6F068CC-4A78-41F3-8875-75310E078B2B}"/>
              </a:ext>
            </a:extLst>
          </p:cNvPr>
          <p:cNvSpPr txBox="1"/>
          <p:nvPr/>
        </p:nvSpPr>
        <p:spPr>
          <a:xfrm>
            <a:off x="222202" y="974920"/>
            <a:ext cx="4195807" cy="2431435"/>
          </a:xfrm>
          <a:prstGeom prst="rect">
            <a:avLst/>
          </a:prstGeom>
          <a:noFill/>
        </p:spPr>
        <p:txBody>
          <a:bodyPr wrap="square" rtlCol="0">
            <a:spAutoFit/>
          </a:bodyPr>
          <a:lstStyle/>
          <a:p>
            <a:r>
              <a:rPr lang="en-GB" sz="1600" u="sng" dirty="0">
                <a:latin typeface="Chicken Soup" pitchFamily="2" charset="0"/>
              </a:rPr>
              <a:t>Shuttle Run</a:t>
            </a:r>
          </a:p>
          <a:p>
            <a:r>
              <a:rPr lang="en-US" sz="1200" dirty="0">
                <a:latin typeface="Chicken Soup" pitchFamily="2" charset="0"/>
              </a:rPr>
              <a:t>Set up a distance marked at either end using cones or an alternative mark (pegs, tape, tins etc…) to create the running lane and children run back and forth set amount of times.</a:t>
            </a:r>
            <a:br>
              <a:rPr lang="en-US" sz="1200" dirty="0">
                <a:latin typeface="Chicken Soup" pitchFamily="2" charset="0"/>
              </a:rPr>
            </a:br>
            <a:r>
              <a:rPr lang="en-US" sz="1200" dirty="0">
                <a:latin typeface="Chicken Soup" pitchFamily="2" charset="0"/>
              </a:rPr>
              <a:t>Could be done in teams but also with own running lanes for social distancing depending on amount of children and space. Each participant runs the 5m distance a total of 20 times to complete 100m. Alternate who is running on the team. A handheld stopwatch or smart phone stopwatch can be used to record the time</a:t>
            </a:r>
            <a:endParaRPr lang="en-GB" sz="1200" dirty="0">
              <a:latin typeface="Chicken Soup" pitchFamily="2" charset="0"/>
            </a:endParaRPr>
          </a:p>
          <a:p>
            <a:endParaRPr lang="en-GB" sz="1600" dirty="0">
              <a:latin typeface="Chicken Soup" pitchFamily="2" charset="0"/>
            </a:endParaRPr>
          </a:p>
        </p:txBody>
      </p:sp>
      <p:sp>
        <p:nvSpPr>
          <p:cNvPr id="17" name="TextBox 16">
            <a:extLst>
              <a:ext uri="{FF2B5EF4-FFF2-40B4-BE49-F238E27FC236}">
                <a16:creationId xmlns:a16="http://schemas.microsoft.com/office/drawing/2014/main" xmlns="" id="{F6F068CC-4A78-41F3-8875-75310E078B2B}"/>
              </a:ext>
            </a:extLst>
          </p:cNvPr>
          <p:cNvSpPr txBox="1"/>
          <p:nvPr/>
        </p:nvSpPr>
        <p:spPr>
          <a:xfrm>
            <a:off x="222201" y="3482078"/>
            <a:ext cx="4195807" cy="1323439"/>
          </a:xfrm>
          <a:prstGeom prst="rect">
            <a:avLst/>
          </a:prstGeom>
          <a:noFill/>
        </p:spPr>
        <p:txBody>
          <a:bodyPr wrap="square" rtlCol="0">
            <a:spAutoFit/>
          </a:bodyPr>
          <a:lstStyle/>
          <a:p>
            <a:r>
              <a:rPr lang="en-GB" sz="1600" u="sng" dirty="0">
                <a:latin typeface="Chicken Soup" pitchFamily="2" charset="0"/>
              </a:rPr>
              <a:t>Catch me if you can</a:t>
            </a:r>
          </a:p>
          <a:p>
            <a:r>
              <a:rPr lang="en-GB" sz="1600" dirty="0">
                <a:latin typeface="Chicken Soup" pitchFamily="2" charset="0"/>
              </a:rPr>
              <a:t>Split children in 2 groups and position the groups opposite from each other on a track. The aim is to run as a group and not get caught by the other group. The first group to catch up with the other wins! </a:t>
            </a:r>
            <a:endParaRPr lang="en-GB" sz="1200" dirty="0"/>
          </a:p>
        </p:txBody>
      </p:sp>
      <p:sp>
        <p:nvSpPr>
          <p:cNvPr id="18" name="TextBox 17">
            <a:extLst>
              <a:ext uri="{FF2B5EF4-FFF2-40B4-BE49-F238E27FC236}">
                <a16:creationId xmlns:a16="http://schemas.microsoft.com/office/drawing/2014/main" xmlns="" id="{F6F068CC-4A78-41F3-8875-75310E078B2B}"/>
              </a:ext>
            </a:extLst>
          </p:cNvPr>
          <p:cNvSpPr txBox="1"/>
          <p:nvPr/>
        </p:nvSpPr>
        <p:spPr>
          <a:xfrm>
            <a:off x="4722193" y="3378555"/>
            <a:ext cx="4195807" cy="2277547"/>
          </a:xfrm>
          <a:prstGeom prst="rect">
            <a:avLst/>
          </a:prstGeom>
          <a:noFill/>
        </p:spPr>
        <p:txBody>
          <a:bodyPr wrap="square" rtlCol="0">
            <a:spAutoFit/>
          </a:bodyPr>
          <a:lstStyle/>
          <a:p>
            <a:r>
              <a:rPr lang="en-GB" sz="1600" u="sng" dirty="0">
                <a:latin typeface="Chicken Soup" pitchFamily="2" charset="0"/>
              </a:rPr>
              <a:t>Increased runs</a:t>
            </a:r>
            <a:br>
              <a:rPr lang="en-GB" sz="1600" u="sng" dirty="0">
                <a:latin typeface="Chicken Soup" pitchFamily="2" charset="0"/>
              </a:rPr>
            </a:br>
            <a:r>
              <a:rPr lang="en-GB" sz="1400" dirty="0">
                <a:latin typeface="Chicken Soup" pitchFamily="2" charset="0"/>
              </a:rPr>
              <a:t>Start by running/jogging for 30 seconds then walk or slow jog for 30 seconds and repeat</a:t>
            </a:r>
            <a:br>
              <a:rPr lang="en-GB" sz="1400" dirty="0">
                <a:latin typeface="Chicken Soup" pitchFamily="2" charset="0"/>
              </a:rPr>
            </a:br>
            <a:r>
              <a:rPr lang="en-GB" sz="1400" dirty="0">
                <a:latin typeface="Chicken Soup" pitchFamily="2" charset="0"/>
              </a:rPr>
              <a:t>Run/jog for 45 seconds then walk or slow jog for 45 seconds and repeat</a:t>
            </a:r>
            <a:br>
              <a:rPr lang="en-GB" sz="1400" dirty="0">
                <a:latin typeface="Chicken Soup" pitchFamily="2" charset="0"/>
              </a:rPr>
            </a:br>
            <a:r>
              <a:rPr lang="en-GB" sz="1400" dirty="0">
                <a:latin typeface="Chicken Soup" pitchFamily="2" charset="0"/>
              </a:rPr>
              <a:t>Run/jog for 1 minute then walk or slow jog for 1 minute and repeat</a:t>
            </a:r>
            <a:br>
              <a:rPr lang="en-GB" sz="1400" dirty="0">
                <a:latin typeface="Chicken Soup" pitchFamily="2" charset="0"/>
              </a:rPr>
            </a:br>
            <a:r>
              <a:rPr lang="en-GB" sz="1400" dirty="0">
                <a:latin typeface="Chicken Soup" pitchFamily="2" charset="0"/>
              </a:rPr>
              <a:t>Run/jog for 2 minutes then walk or slow jog for 2 minutes and repeat.</a:t>
            </a:r>
            <a:br>
              <a:rPr lang="en-GB" sz="1400" dirty="0">
                <a:latin typeface="Chicken Soup" pitchFamily="2" charset="0"/>
              </a:rPr>
            </a:br>
            <a:r>
              <a:rPr lang="en-GB" sz="1400" dirty="0">
                <a:latin typeface="Chicken Soup" pitchFamily="2" charset="0"/>
              </a:rPr>
              <a:t>For more of a challenge reduce the rest time.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005" y="5931055"/>
            <a:ext cx="1507992" cy="910902"/>
          </a:xfrm>
          <a:prstGeom prst="rect">
            <a:avLst/>
          </a:prstGeom>
        </p:spPr>
      </p:pic>
    </p:spTree>
    <p:extLst>
      <p:ext uri="{BB962C8B-B14F-4D97-AF65-F5344CB8AC3E}">
        <p14:creationId xmlns:p14="http://schemas.microsoft.com/office/powerpoint/2010/main" val="313047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63802" y="860638"/>
            <a:ext cx="4254199" cy="2139047"/>
          </a:xfrm>
          <a:prstGeom prst="rect">
            <a:avLst/>
          </a:prstGeom>
          <a:noFill/>
        </p:spPr>
        <p:txBody>
          <a:bodyPr wrap="square" rtlCol="0">
            <a:spAutoFit/>
          </a:bodyPr>
          <a:lstStyle/>
          <a:p>
            <a:r>
              <a:rPr lang="en-GB" sz="1600" u="sng" dirty="0">
                <a:latin typeface="Chicken Soup" pitchFamily="2" charset="0"/>
              </a:rPr>
              <a:t>Shot Put</a:t>
            </a:r>
            <a:br>
              <a:rPr lang="en-GB" sz="1600" u="sng" dirty="0">
                <a:latin typeface="Chicken Soup" pitchFamily="2" charset="0"/>
              </a:rPr>
            </a:br>
            <a:r>
              <a:rPr lang="en-GB" sz="1300" dirty="0">
                <a:latin typeface="Chicken Soup" pitchFamily="2" charset="0"/>
              </a:rPr>
              <a:t>Teach the shot put technique. Children could use shot puts or for younger years use tennis balls.</a:t>
            </a:r>
            <a:br>
              <a:rPr lang="en-GB" sz="1300" dirty="0">
                <a:latin typeface="Chicken Soup" pitchFamily="2" charset="0"/>
              </a:rPr>
            </a:br>
            <a:r>
              <a:rPr lang="en-GB" sz="1300" dirty="0">
                <a:latin typeface="Chicken Soup" pitchFamily="2" charset="0"/>
              </a:rPr>
              <a:t/>
            </a:r>
            <a:br>
              <a:rPr lang="en-GB" sz="1300" dirty="0">
                <a:latin typeface="Chicken Soup" pitchFamily="2" charset="0"/>
              </a:rPr>
            </a:br>
            <a:r>
              <a:rPr lang="en-GB" sz="1300" u="sng" dirty="0">
                <a:latin typeface="Chicken Soup" pitchFamily="2" charset="0"/>
              </a:rPr>
              <a:t>Teaching points:</a:t>
            </a:r>
            <a:br>
              <a:rPr lang="en-GB" sz="1300" u="sng" dirty="0">
                <a:latin typeface="Chicken Soup" pitchFamily="2" charset="0"/>
              </a:rPr>
            </a:br>
            <a:r>
              <a:rPr lang="en-GB" sz="1300" dirty="0">
                <a:latin typeface="Chicken Soup" pitchFamily="2" charset="0"/>
              </a:rPr>
              <a:t>Hold shot put at the side of the neck using the fingers</a:t>
            </a:r>
            <a:br>
              <a:rPr lang="en-GB" sz="1300" dirty="0">
                <a:latin typeface="Chicken Soup" pitchFamily="2" charset="0"/>
              </a:rPr>
            </a:br>
            <a:r>
              <a:rPr lang="en-GB" sz="1300" dirty="0">
                <a:latin typeface="Chicken Soup" pitchFamily="2" charset="0"/>
              </a:rPr>
              <a:t>Bend to one side keeping chin, knee, toe in line</a:t>
            </a:r>
            <a:br>
              <a:rPr lang="en-GB" sz="1300" dirty="0">
                <a:latin typeface="Chicken Soup" pitchFamily="2" charset="0"/>
              </a:rPr>
            </a:br>
            <a:r>
              <a:rPr lang="en-GB" sz="1300" dirty="0">
                <a:latin typeface="Chicken Soup" pitchFamily="2" charset="0"/>
              </a:rPr>
              <a:t>Arm pointing forward</a:t>
            </a:r>
            <a:br>
              <a:rPr lang="en-GB" sz="1300" dirty="0">
                <a:latin typeface="Chicken Soup" pitchFamily="2" charset="0"/>
              </a:rPr>
            </a:br>
            <a:r>
              <a:rPr lang="en-GB" sz="1300" dirty="0">
                <a:latin typeface="Chicken Soup" pitchFamily="2" charset="0"/>
              </a:rPr>
              <a:t>Come up and twist forwards</a:t>
            </a:r>
            <a:br>
              <a:rPr lang="en-GB" sz="1300" dirty="0">
                <a:latin typeface="Chicken Soup" pitchFamily="2" charset="0"/>
              </a:rPr>
            </a:br>
            <a:r>
              <a:rPr lang="en-GB" sz="1300" dirty="0">
                <a:latin typeface="Chicken Soup" pitchFamily="2" charset="0"/>
              </a:rPr>
              <a:t>Push shot put forwards and release at highest point.</a:t>
            </a:r>
          </a:p>
        </p:txBody>
      </p:sp>
      <p:sp>
        <p:nvSpPr>
          <p:cNvPr id="15" name="TextBox 14">
            <a:extLst>
              <a:ext uri="{FF2B5EF4-FFF2-40B4-BE49-F238E27FC236}">
                <a16:creationId xmlns:a16="http://schemas.microsoft.com/office/drawing/2014/main" xmlns="" id="{F6F068CC-4A78-41F3-8875-75310E078B2B}"/>
              </a:ext>
            </a:extLst>
          </p:cNvPr>
          <p:cNvSpPr txBox="1"/>
          <p:nvPr/>
        </p:nvSpPr>
        <p:spPr>
          <a:xfrm>
            <a:off x="222202" y="873598"/>
            <a:ext cx="4195807" cy="2539157"/>
          </a:xfrm>
          <a:prstGeom prst="rect">
            <a:avLst/>
          </a:prstGeom>
          <a:noFill/>
        </p:spPr>
        <p:txBody>
          <a:bodyPr wrap="square" rtlCol="0">
            <a:spAutoFit/>
          </a:bodyPr>
          <a:lstStyle/>
          <a:p>
            <a:r>
              <a:rPr lang="en-GB" sz="1600" u="sng" dirty="0">
                <a:latin typeface="Chicken Soup" pitchFamily="2" charset="0"/>
              </a:rPr>
              <a:t>Throwing and catching</a:t>
            </a:r>
            <a:br>
              <a:rPr lang="en-GB" sz="1600" u="sng" dirty="0">
                <a:latin typeface="Chicken Soup" pitchFamily="2" charset="0"/>
              </a:rPr>
            </a:br>
            <a:r>
              <a:rPr lang="en-GB" sz="1300" dirty="0">
                <a:latin typeface="Chicken Soup" pitchFamily="2" charset="0"/>
              </a:rPr>
              <a:t>Children could throw a ball against and wall and catch or they could throw the ball up in the air and catch. Practise throwing/catching with 2 hands, 2 to 1, right hand to right hand, left hand to left hand, right hand to left etc.</a:t>
            </a:r>
            <a:br>
              <a:rPr lang="en-GB" sz="1300" dirty="0">
                <a:latin typeface="Chicken Soup" pitchFamily="2" charset="0"/>
              </a:rPr>
            </a:br>
            <a:r>
              <a:rPr lang="en-GB" sz="1300" dirty="0">
                <a:latin typeface="Chicken Soup" pitchFamily="2" charset="0"/>
              </a:rPr>
              <a:t>Can children throw the ball and clap, how many times?</a:t>
            </a:r>
            <a:br>
              <a:rPr lang="en-GB" sz="1300" dirty="0">
                <a:latin typeface="Chicken Soup" pitchFamily="2" charset="0"/>
              </a:rPr>
            </a:br>
            <a:r>
              <a:rPr lang="en-GB" sz="1300" dirty="0">
                <a:latin typeface="Chicken Soup" pitchFamily="2" charset="0"/>
              </a:rPr>
              <a:t>Can they lay down whilst throwing and catching accurately?</a:t>
            </a:r>
            <a:br>
              <a:rPr lang="en-GB" sz="1300" dirty="0">
                <a:latin typeface="Chicken Soup" pitchFamily="2" charset="0"/>
              </a:rPr>
            </a:br>
            <a:r>
              <a:rPr lang="en-GB" sz="1300" dirty="0">
                <a:latin typeface="Chicken Soup" pitchFamily="2" charset="0"/>
              </a:rPr>
              <a:t>Can children create their own routines? Use different sized balls: tennis balls, ping pong balls, soft balls, netballs</a:t>
            </a:r>
          </a:p>
        </p:txBody>
      </p:sp>
      <p:sp>
        <p:nvSpPr>
          <p:cNvPr id="17" name="TextBox 16">
            <a:extLst>
              <a:ext uri="{FF2B5EF4-FFF2-40B4-BE49-F238E27FC236}">
                <a16:creationId xmlns:a16="http://schemas.microsoft.com/office/drawing/2014/main" xmlns="" id="{F6F068CC-4A78-41F3-8875-75310E078B2B}"/>
              </a:ext>
            </a:extLst>
          </p:cNvPr>
          <p:cNvSpPr txBox="1"/>
          <p:nvPr/>
        </p:nvSpPr>
        <p:spPr>
          <a:xfrm>
            <a:off x="144019" y="3482078"/>
            <a:ext cx="4427982" cy="2308324"/>
          </a:xfrm>
          <a:prstGeom prst="rect">
            <a:avLst/>
          </a:prstGeom>
          <a:noFill/>
        </p:spPr>
        <p:txBody>
          <a:bodyPr wrap="square" rtlCol="0">
            <a:spAutoFit/>
          </a:bodyPr>
          <a:lstStyle/>
          <a:p>
            <a:r>
              <a:rPr lang="en-GB" sz="1200" u="sng" dirty="0">
                <a:latin typeface="Chicken Soup" pitchFamily="2" charset="0"/>
              </a:rPr>
              <a:t>Javelin</a:t>
            </a:r>
            <a:br>
              <a:rPr lang="en-GB" sz="1200" u="sng" dirty="0">
                <a:latin typeface="Chicken Soup" pitchFamily="2" charset="0"/>
              </a:rPr>
            </a:br>
            <a:r>
              <a:rPr lang="en-GB" sz="1200" dirty="0">
                <a:latin typeface="Chicken Soup" pitchFamily="2" charset="0"/>
              </a:rPr>
              <a:t>Each child could have their own javelin, spread at least 2m away from each other. Only collect when instructed to do so. </a:t>
            </a:r>
            <a:br>
              <a:rPr lang="en-GB" sz="1200" dirty="0">
                <a:latin typeface="Chicken Soup" pitchFamily="2" charset="0"/>
              </a:rPr>
            </a:br>
            <a:r>
              <a:rPr lang="en-GB" sz="1200" dirty="0">
                <a:latin typeface="Chicken Soup" pitchFamily="2" charset="0"/>
              </a:rPr>
              <a:t/>
            </a:r>
            <a:br>
              <a:rPr lang="en-GB" sz="1200" dirty="0">
                <a:latin typeface="Chicken Soup" pitchFamily="2" charset="0"/>
              </a:rPr>
            </a:br>
            <a:r>
              <a:rPr lang="en-GB" sz="1200" u="sng" dirty="0">
                <a:latin typeface="Chicken Soup" pitchFamily="2" charset="0"/>
              </a:rPr>
              <a:t>Teaching Points: </a:t>
            </a:r>
            <a:br>
              <a:rPr lang="en-GB" sz="1200" u="sng" dirty="0">
                <a:latin typeface="Chicken Soup" pitchFamily="2" charset="0"/>
              </a:rPr>
            </a:br>
            <a:r>
              <a:rPr lang="en-GB" sz="1200" dirty="0">
                <a:latin typeface="Chicken Soup" pitchFamily="2" charset="0"/>
              </a:rPr>
              <a:t>Stand with feet making 90 degree angle arm bent and elbow forward</a:t>
            </a:r>
            <a:br>
              <a:rPr lang="en-GB" sz="1200" dirty="0">
                <a:latin typeface="Chicken Soup" pitchFamily="2" charset="0"/>
              </a:rPr>
            </a:br>
            <a:r>
              <a:rPr lang="en-GB" sz="1200" dirty="0">
                <a:latin typeface="Chicken Soup" pitchFamily="2" charset="0"/>
              </a:rPr>
              <a:t>Front foot should be pointing in the direction of throw with arm that is not throwing used as a pointer. </a:t>
            </a:r>
            <a:br>
              <a:rPr lang="en-GB" sz="1200" dirty="0">
                <a:latin typeface="Chicken Soup" pitchFamily="2" charset="0"/>
              </a:rPr>
            </a:br>
            <a:r>
              <a:rPr lang="en-GB" sz="1200" dirty="0">
                <a:latin typeface="Chicken Soup" pitchFamily="2" charset="0"/>
              </a:rPr>
              <a:t>Throw the javelin forward, be careful not to ‘flick the wrist’ as this will cause the javelin to rotate forwards and it will be disqualified</a:t>
            </a:r>
          </a:p>
        </p:txBody>
      </p:sp>
      <p:sp>
        <p:nvSpPr>
          <p:cNvPr id="14" name="TextBox 13">
            <a:extLst>
              <a:ext uri="{FF2B5EF4-FFF2-40B4-BE49-F238E27FC236}">
                <a16:creationId xmlns:a16="http://schemas.microsoft.com/office/drawing/2014/main" xmlns="" id="{F6F068CC-4A78-41F3-8875-75310E078B2B}"/>
              </a:ext>
            </a:extLst>
          </p:cNvPr>
          <p:cNvSpPr txBox="1"/>
          <p:nvPr/>
        </p:nvSpPr>
        <p:spPr>
          <a:xfrm>
            <a:off x="4663802" y="3415183"/>
            <a:ext cx="4254199" cy="1569660"/>
          </a:xfrm>
          <a:prstGeom prst="rect">
            <a:avLst/>
          </a:prstGeom>
          <a:noFill/>
        </p:spPr>
        <p:txBody>
          <a:bodyPr wrap="square" rtlCol="0">
            <a:spAutoFit/>
          </a:bodyPr>
          <a:lstStyle/>
          <a:p>
            <a:r>
              <a:rPr lang="en-GB" sz="1600" u="sng" dirty="0">
                <a:latin typeface="Chicken Soup" pitchFamily="2" charset="0"/>
              </a:rPr>
              <a:t>How many throws?</a:t>
            </a:r>
            <a:br>
              <a:rPr lang="en-GB" sz="1600" u="sng" dirty="0">
                <a:latin typeface="Chicken Soup" pitchFamily="2" charset="0"/>
              </a:rPr>
            </a:br>
            <a:r>
              <a:rPr lang="en-GB" sz="1600" dirty="0">
                <a:latin typeface="Chicken Soup" pitchFamily="2" charset="0"/>
              </a:rPr>
              <a:t>Using bean bags, quoits, air flow balls </a:t>
            </a:r>
            <a:r>
              <a:rPr lang="en-GB" sz="1600" dirty="0" err="1">
                <a:latin typeface="Chicken Soup" pitchFamily="2" charset="0"/>
              </a:rPr>
              <a:t>etc</a:t>
            </a:r>
            <a:r>
              <a:rPr lang="en-GB" sz="1600" dirty="0">
                <a:latin typeface="Chicken Soup" pitchFamily="2" charset="0"/>
              </a:rPr>
              <a:t> throw the object across the playground. How many times will it take you to get across the whole thing?</a:t>
            </a:r>
            <a:br>
              <a:rPr lang="en-GB" sz="1600" dirty="0">
                <a:latin typeface="Chicken Soup" pitchFamily="2" charset="0"/>
              </a:rPr>
            </a:br>
            <a:r>
              <a:rPr lang="en-GB" sz="1600" dirty="0">
                <a:latin typeface="Chicken Soup" pitchFamily="2" charset="0"/>
              </a:rPr>
              <a:t>Experiment with different objects and compare which is the best to use and why</a:t>
            </a:r>
            <a:endParaRPr lang="en-GB" sz="1600" u="sng" dirty="0">
              <a:latin typeface="Chicken Soup" pitchFamily="2"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967" y="5963047"/>
            <a:ext cx="1402067" cy="846918"/>
          </a:xfrm>
          <a:prstGeom prst="rect">
            <a:avLst/>
          </a:prstGeom>
        </p:spPr>
      </p:pic>
    </p:spTree>
    <p:extLst>
      <p:ext uri="{BB962C8B-B14F-4D97-AF65-F5344CB8AC3E}">
        <p14:creationId xmlns:p14="http://schemas.microsoft.com/office/powerpoint/2010/main" val="1318661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44008" y="852365"/>
            <a:ext cx="4254199" cy="2292935"/>
          </a:xfrm>
          <a:prstGeom prst="rect">
            <a:avLst/>
          </a:prstGeom>
          <a:noFill/>
        </p:spPr>
        <p:txBody>
          <a:bodyPr wrap="square" rtlCol="0">
            <a:spAutoFit/>
          </a:bodyPr>
          <a:lstStyle/>
          <a:p>
            <a:r>
              <a:rPr lang="en-GB" sz="1300" u="sng" dirty="0">
                <a:latin typeface="Chicken Soup" pitchFamily="2" charset="0"/>
              </a:rPr>
              <a:t>Bounce Passes</a:t>
            </a:r>
            <a:br>
              <a:rPr lang="en-GB" sz="1300" u="sng" dirty="0">
                <a:latin typeface="Chicken Soup" pitchFamily="2" charset="0"/>
              </a:rPr>
            </a:br>
            <a:r>
              <a:rPr lang="en-GB" sz="1300" dirty="0">
                <a:latin typeface="Chicken Soup" pitchFamily="2" charset="0"/>
              </a:rPr>
              <a:t>Set up targets </a:t>
            </a:r>
            <a:r>
              <a:rPr lang="en-GB" sz="1300" dirty="0" err="1">
                <a:latin typeface="Chicken Soup" pitchFamily="2" charset="0"/>
              </a:rPr>
              <a:t>e.g</a:t>
            </a:r>
            <a:r>
              <a:rPr lang="en-GB" sz="1300" dirty="0">
                <a:latin typeface="Chicken Soup" pitchFamily="2" charset="0"/>
              </a:rPr>
              <a:t> cones, spot or hoops.</a:t>
            </a:r>
            <a:br>
              <a:rPr lang="en-GB" sz="1300" dirty="0">
                <a:latin typeface="Chicken Soup" pitchFamily="2" charset="0"/>
              </a:rPr>
            </a:br>
            <a:r>
              <a:rPr lang="en-GB" sz="1300" dirty="0">
                <a:latin typeface="Chicken Soup" pitchFamily="2" charset="0"/>
              </a:rPr>
              <a:t>Aim to bounce the ball to knock over the cone or to bounce within the spot or hoop. </a:t>
            </a:r>
            <a:br>
              <a:rPr lang="en-GB" sz="1300" dirty="0">
                <a:latin typeface="Chicken Soup" pitchFamily="2" charset="0"/>
              </a:rPr>
            </a:br>
            <a:r>
              <a:rPr lang="en-GB" sz="1300" dirty="0">
                <a:latin typeface="Chicken Soup" pitchFamily="2" charset="0"/>
              </a:rPr>
              <a:t>This could be done with a partner on the other side</a:t>
            </a:r>
            <a:r>
              <a:rPr lang="en-GB" sz="1300" u="sng" dirty="0">
                <a:latin typeface="Chicken Soup" pitchFamily="2" charset="0"/>
              </a:rPr>
              <a:t>.</a:t>
            </a:r>
            <a:br>
              <a:rPr lang="en-GB" sz="1300" u="sng" dirty="0">
                <a:latin typeface="Chicken Soup" pitchFamily="2" charset="0"/>
              </a:rPr>
            </a:br>
            <a:r>
              <a:rPr lang="en-GB" sz="1300" u="sng" dirty="0">
                <a:latin typeface="Chicken Soup" pitchFamily="2" charset="0"/>
              </a:rPr>
              <a:t/>
            </a:r>
            <a:br>
              <a:rPr lang="en-GB" sz="1300" u="sng" dirty="0">
                <a:latin typeface="Chicken Soup" pitchFamily="2" charset="0"/>
              </a:rPr>
            </a:br>
            <a:r>
              <a:rPr lang="en-GB" sz="1300" u="sng" dirty="0">
                <a:latin typeface="Chicken Soup" pitchFamily="2" charset="0"/>
              </a:rPr>
              <a:t>Teaching Points</a:t>
            </a:r>
            <a:br>
              <a:rPr lang="en-GB" sz="1300" u="sng" dirty="0">
                <a:latin typeface="Chicken Soup" pitchFamily="2" charset="0"/>
              </a:rPr>
            </a:br>
            <a:r>
              <a:rPr lang="en-GB" sz="1300" dirty="0">
                <a:latin typeface="Chicken Soup" pitchFamily="2" charset="0"/>
              </a:rPr>
              <a:t>Feet should width apart, ball in hands making a ‘W’ shape.</a:t>
            </a:r>
            <a:br>
              <a:rPr lang="en-GB" sz="1300" dirty="0">
                <a:latin typeface="Chicken Soup" pitchFamily="2" charset="0"/>
              </a:rPr>
            </a:br>
            <a:r>
              <a:rPr lang="en-GB" sz="1300" dirty="0">
                <a:latin typeface="Chicken Soup" pitchFamily="2" charset="0"/>
              </a:rPr>
              <a:t>Tuck elbows in and push ball forward aim to bounce ¾ of the way between you and partner.</a:t>
            </a:r>
          </a:p>
        </p:txBody>
      </p:sp>
      <p:sp>
        <p:nvSpPr>
          <p:cNvPr id="15" name="TextBox 14">
            <a:extLst>
              <a:ext uri="{FF2B5EF4-FFF2-40B4-BE49-F238E27FC236}">
                <a16:creationId xmlns:a16="http://schemas.microsoft.com/office/drawing/2014/main" xmlns="" id="{F6F068CC-4A78-41F3-8875-75310E078B2B}"/>
              </a:ext>
            </a:extLst>
          </p:cNvPr>
          <p:cNvSpPr txBox="1"/>
          <p:nvPr/>
        </p:nvSpPr>
        <p:spPr>
          <a:xfrm>
            <a:off x="222202" y="974920"/>
            <a:ext cx="4195807" cy="1815882"/>
          </a:xfrm>
          <a:prstGeom prst="rect">
            <a:avLst/>
          </a:prstGeom>
          <a:noFill/>
        </p:spPr>
        <p:txBody>
          <a:bodyPr wrap="square" rtlCol="0">
            <a:spAutoFit/>
          </a:bodyPr>
          <a:lstStyle/>
          <a:p>
            <a:r>
              <a:rPr lang="en-GB" sz="1600" u="sng" dirty="0">
                <a:latin typeface="Chicken Soup" pitchFamily="2" charset="0"/>
              </a:rPr>
              <a:t>Triangle passes</a:t>
            </a:r>
            <a:br>
              <a:rPr lang="en-GB" sz="1600" u="sng" dirty="0">
                <a:latin typeface="Chicken Soup" pitchFamily="2" charset="0"/>
              </a:rPr>
            </a:br>
            <a:r>
              <a:rPr lang="en-GB" sz="1600" dirty="0">
                <a:latin typeface="Chicken Soup" pitchFamily="2" charset="0"/>
              </a:rPr>
              <a:t>Played with 2 children, set out a triangle shape with cones. Children stand on 2 of those with a ball, Person throws the ball towards the free cone so the other player has to move towards it.</a:t>
            </a:r>
            <a:br>
              <a:rPr lang="en-GB" sz="1600" dirty="0">
                <a:latin typeface="Chicken Soup" pitchFamily="2" charset="0"/>
              </a:rPr>
            </a:br>
            <a:r>
              <a:rPr lang="en-GB" sz="1600" dirty="0">
                <a:latin typeface="Chicken Soup" pitchFamily="2" charset="0"/>
              </a:rPr>
              <a:t>This could be done throwing, kicking or using hockey sticks.</a:t>
            </a:r>
            <a:r>
              <a:rPr lang="en-GB" sz="1600" u="sng" dirty="0">
                <a:latin typeface="Chicken Soup" pitchFamily="2" charset="0"/>
              </a:rPr>
              <a:t/>
            </a:r>
            <a:br>
              <a:rPr lang="en-GB" sz="1600" u="sng" dirty="0">
                <a:latin typeface="Chicken Soup" pitchFamily="2" charset="0"/>
              </a:rPr>
            </a:br>
            <a:endParaRPr lang="en-GB" sz="1600" dirty="0">
              <a:latin typeface="Chicken Soup" pitchFamily="2" charset="0"/>
            </a:endParaRPr>
          </a:p>
        </p:txBody>
      </p:sp>
      <p:sp>
        <p:nvSpPr>
          <p:cNvPr id="17" name="TextBox 16">
            <a:extLst>
              <a:ext uri="{FF2B5EF4-FFF2-40B4-BE49-F238E27FC236}">
                <a16:creationId xmlns:a16="http://schemas.microsoft.com/office/drawing/2014/main" xmlns="" id="{F6F068CC-4A78-41F3-8875-75310E078B2B}"/>
              </a:ext>
            </a:extLst>
          </p:cNvPr>
          <p:cNvSpPr txBox="1"/>
          <p:nvPr/>
        </p:nvSpPr>
        <p:spPr>
          <a:xfrm>
            <a:off x="222201" y="3482078"/>
            <a:ext cx="4195807" cy="1815882"/>
          </a:xfrm>
          <a:prstGeom prst="rect">
            <a:avLst/>
          </a:prstGeom>
          <a:noFill/>
        </p:spPr>
        <p:txBody>
          <a:bodyPr wrap="square" rtlCol="0">
            <a:spAutoFit/>
          </a:bodyPr>
          <a:lstStyle/>
          <a:p>
            <a:r>
              <a:rPr lang="en-GB" sz="1600" u="sng" dirty="0">
                <a:latin typeface="Chicken Soup" pitchFamily="2" charset="0"/>
              </a:rPr>
              <a:t>Cut the cake</a:t>
            </a:r>
            <a:br>
              <a:rPr lang="en-GB" sz="1600" u="sng" dirty="0">
                <a:latin typeface="Chicken Soup" pitchFamily="2" charset="0"/>
              </a:rPr>
            </a:br>
            <a:r>
              <a:rPr lang="en-GB" sz="1600" dirty="0">
                <a:latin typeface="Chicken Soup" pitchFamily="2" charset="0"/>
              </a:rPr>
              <a:t>Make a circle with one player in the middle. Person on the outside starts with the ball and passes into the middle. This person should follow the ball and take the place of the person in the middle while that person throws the ball back out to the next person in the circle. Continue throwing and following the ball.</a:t>
            </a:r>
            <a:endParaRPr lang="en-GB" sz="1200" dirty="0"/>
          </a:p>
        </p:txBody>
      </p:sp>
      <p:sp>
        <p:nvSpPr>
          <p:cNvPr id="18" name="TextBox 17">
            <a:extLst>
              <a:ext uri="{FF2B5EF4-FFF2-40B4-BE49-F238E27FC236}">
                <a16:creationId xmlns:a16="http://schemas.microsoft.com/office/drawing/2014/main" xmlns="" id="{F6F068CC-4A78-41F3-8875-75310E078B2B}"/>
              </a:ext>
            </a:extLst>
          </p:cNvPr>
          <p:cNvSpPr txBox="1"/>
          <p:nvPr/>
        </p:nvSpPr>
        <p:spPr>
          <a:xfrm>
            <a:off x="4722193" y="3378555"/>
            <a:ext cx="4195807" cy="2308324"/>
          </a:xfrm>
          <a:prstGeom prst="rect">
            <a:avLst/>
          </a:prstGeom>
          <a:noFill/>
        </p:spPr>
        <p:txBody>
          <a:bodyPr wrap="square" rtlCol="0">
            <a:spAutoFit/>
          </a:bodyPr>
          <a:lstStyle/>
          <a:p>
            <a:r>
              <a:rPr lang="en-GB" sz="1600" u="sng" dirty="0">
                <a:latin typeface="Chicken Soup" pitchFamily="2" charset="0"/>
              </a:rPr>
              <a:t>Ball Skills</a:t>
            </a:r>
            <a:br>
              <a:rPr lang="en-GB" sz="1600" u="sng" dirty="0">
                <a:latin typeface="Chicken Soup" pitchFamily="2" charset="0"/>
              </a:rPr>
            </a:br>
            <a:r>
              <a:rPr lang="en-GB" sz="1600" dirty="0">
                <a:latin typeface="Chicken Soup" pitchFamily="2" charset="0"/>
              </a:rPr>
              <a:t>Working with a partner, practise different type of throws to keep the receiver on their toes. </a:t>
            </a:r>
            <a:br>
              <a:rPr lang="en-GB" sz="1600" dirty="0">
                <a:latin typeface="Chicken Soup" pitchFamily="2" charset="0"/>
              </a:rPr>
            </a:br>
            <a:r>
              <a:rPr lang="en-GB" sz="1600" dirty="0">
                <a:latin typeface="Chicken Soup" pitchFamily="2" charset="0"/>
              </a:rPr>
              <a:t>Drop ball- can the receiver catch it with the least amount of bounces</a:t>
            </a:r>
            <a:br>
              <a:rPr lang="en-GB" sz="1600" dirty="0">
                <a:latin typeface="Chicken Soup" pitchFamily="2" charset="0"/>
              </a:rPr>
            </a:br>
            <a:r>
              <a:rPr lang="en-GB" sz="1600" dirty="0">
                <a:latin typeface="Chicken Soup" pitchFamily="2" charset="0"/>
              </a:rPr>
              <a:t>Chest pass</a:t>
            </a:r>
            <a:br>
              <a:rPr lang="en-GB" sz="1600" dirty="0">
                <a:latin typeface="Chicken Soup" pitchFamily="2" charset="0"/>
              </a:rPr>
            </a:br>
            <a:r>
              <a:rPr lang="en-GB" sz="1600" dirty="0">
                <a:latin typeface="Chicken Soup" pitchFamily="2" charset="0"/>
              </a:rPr>
              <a:t>Shoulder pass- use both sides to get the receiver practising catches each way.</a:t>
            </a:r>
            <a:br>
              <a:rPr lang="en-GB" sz="1600" dirty="0">
                <a:latin typeface="Chicken Soup" pitchFamily="2" charset="0"/>
              </a:rPr>
            </a:br>
            <a:r>
              <a:rPr lang="en-GB" sz="1600" dirty="0">
                <a:latin typeface="Chicken Soup" pitchFamily="2" charset="0"/>
              </a:rPr>
              <a:t>Bounce pass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005" y="5903948"/>
            <a:ext cx="1507992" cy="910902"/>
          </a:xfrm>
          <a:prstGeom prst="rect">
            <a:avLst/>
          </a:prstGeom>
        </p:spPr>
      </p:pic>
    </p:spTree>
    <p:extLst>
      <p:ext uri="{BB962C8B-B14F-4D97-AF65-F5344CB8AC3E}">
        <p14:creationId xmlns:p14="http://schemas.microsoft.com/office/powerpoint/2010/main" val="4208887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5"/>
          <p:cNvSpPr txBox="1">
            <a:spLocks noChangeArrowheads="1"/>
          </p:cNvSpPr>
          <p:nvPr/>
        </p:nvSpPr>
        <p:spPr bwMode="auto">
          <a:xfrm>
            <a:off x="1269951" y="1315641"/>
            <a:ext cx="6791325" cy="4027487"/>
          </a:xfrm>
          <a:prstGeom prst="rect">
            <a:avLst/>
          </a:prstGeom>
          <a:solidFill>
            <a:schemeClr val="accent3">
              <a:lumMod val="40000"/>
              <a:lumOff val="60000"/>
            </a:schemeClr>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8800" b="0" i="0" u="none" strike="noStrike" cap="none" normalizeH="0" baseline="0" dirty="0" smtClean="0">
                <a:ln>
                  <a:noFill/>
                </a:ln>
                <a:solidFill>
                  <a:srgbClr val="000000"/>
                </a:solidFill>
                <a:effectLst/>
                <a:latin typeface="Play Day - Personal Use" pitchFamily="50" charset="0"/>
                <a:cs typeface="Arial" pitchFamily="34" charset="0"/>
              </a:rPr>
              <a:t>PE </a:t>
            </a:r>
            <a:r>
              <a:rPr kumimoji="0" lang="en-GB" sz="8800" b="0" i="0" u="none" strike="noStrike" cap="none" normalizeH="0" baseline="0" dirty="0">
                <a:ln>
                  <a:noFill/>
                </a:ln>
                <a:solidFill>
                  <a:srgbClr val="000000"/>
                </a:solidFill>
                <a:effectLst/>
                <a:latin typeface="Play Day - Personal Use" pitchFamily="50" charset="0"/>
                <a:cs typeface="Arial" pitchFamily="34" charset="0"/>
              </a:rPr>
              <a:t>Warm ups</a:t>
            </a:r>
            <a:endParaRPr kumimoji="0" lang="en-US" sz="8800" b="0" i="0" u="none" strike="noStrike" cap="none" normalizeH="0" baseline="0" dirty="0">
              <a:ln>
                <a:noFill/>
              </a:ln>
              <a:solidFill>
                <a:schemeClr val="tx1"/>
              </a:solidFill>
              <a:effectLst/>
              <a:latin typeface="Arial" pitchFamily="34" charset="0"/>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4221088"/>
            <a:ext cx="1507992" cy="910902"/>
          </a:xfrm>
          <a:prstGeom prst="rect">
            <a:avLst/>
          </a:prstGeom>
        </p:spPr>
      </p:pic>
    </p:spTree>
    <p:extLst>
      <p:ext uri="{BB962C8B-B14F-4D97-AF65-F5344CB8AC3E}">
        <p14:creationId xmlns:p14="http://schemas.microsoft.com/office/powerpoint/2010/main" val="2383716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44008" y="852365"/>
            <a:ext cx="4254199" cy="2292935"/>
          </a:xfrm>
          <a:prstGeom prst="rect">
            <a:avLst/>
          </a:prstGeom>
          <a:noFill/>
        </p:spPr>
        <p:txBody>
          <a:bodyPr wrap="square" rtlCol="0">
            <a:spAutoFit/>
          </a:bodyPr>
          <a:lstStyle/>
          <a:p>
            <a:r>
              <a:rPr lang="en-GB" sz="1300" u="sng" dirty="0">
                <a:latin typeface="Chicken Soup" pitchFamily="2" charset="0"/>
              </a:rPr>
              <a:t>Defend the target</a:t>
            </a:r>
            <a:br>
              <a:rPr lang="en-GB" sz="1300" u="sng" dirty="0">
                <a:latin typeface="Chicken Soup" pitchFamily="2" charset="0"/>
              </a:rPr>
            </a:br>
            <a:r>
              <a:rPr lang="en-GB" sz="1300" dirty="0">
                <a:latin typeface="Chicken Soup" pitchFamily="2" charset="0"/>
              </a:rPr>
              <a:t>Depending on how many children set up targets  or ‘goals’ around the area with cones. Have a child to defend their goal. Other children will aim to pass ball through the goal, which could score a point. They could also dribble ball through the goal keeping control of the ball. </a:t>
            </a:r>
            <a:br>
              <a:rPr lang="en-GB" sz="1300" dirty="0">
                <a:latin typeface="Chicken Soup" pitchFamily="2" charset="0"/>
              </a:rPr>
            </a:br>
            <a:r>
              <a:rPr lang="en-GB" sz="1300" dirty="0">
                <a:latin typeface="Chicken Soup" pitchFamily="2" charset="0"/>
              </a:rPr>
              <a:t>Set out a big enough goal to ensure enough space to go through. The children might recognise that they could pass ball through when the defender is distracted with another player. </a:t>
            </a:r>
          </a:p>
        </p:txBody>
      </p:sp>
      <p:sp>
        <p:nvSpPr>
          <p:cNvPr id="15" name="TextBox 14">
            <a:extLst>
              <a:ext uri="{FF2B5EF4-FFF2-40B4-BE49-F238E27FC236}">
                <a16:creationId xmlns:a16="http://schemas.microsoft.com/office/drawing/2014/main" xmlns="" id="{F6F068CC-4A78-41F3-8875-75310E078B2B}"/>
              </a:ext>
            </a:extLst>
          </p:cNvPr>
          <p:cNvSpPr txBox="1"/>
          <p:nvPr/>
        </p:nvSpPr>
        <p:spPr>
          <a:xfrm>
            <a:off x="222200" y="902284"/>
            <a:ext cx="4195807" cy="2246769"/>
          </a:xfrm>
          <a:prstGeom prst="rect">
            <a:avLst/>
          </a:prstGeom>
          <a:noFill/>
        </p:spPr>
        <p:txBody>
          <a:bodyPr wrap="square" rtlCol="0">
            <a:spAutoFit/>
          </a:bodyPr>
          <a:lstStyle/>
          <a:p>
            <a:r>
              <a:rPr lang="en-GB" sz="1400" u="sng" dirty="0">
                <a:latin typeface="Chicken Soup" pitchFamily="2" charset="0"/>
              </a:rPr>
              <a:t>Dribbling with a football</a:t>
            </a:r>
            <a:br>
              <a:rPr lang="en-GB" sz="1400" u="sng" dirty="0">
                <a:latin typeface="Chicken Soup" pitchFamily="2" charset="0"/>
              </a:rPr>
            </a:br>
            <a:r>
              <a:rPr lang="en-GB" sz="1400" dirty="0">
                <a:latin typeface="Chicken Soup" pitchFamily="2" charset="0"/>
              </a:rPr>
              <a:t>Practise dribbling in and out of cones using different techniques. Make it easier by spreading cones further apart</a:t>
            </a:r>
            <a:r>
              <a:rPr lang="en-GB" sz="1400" u="sng" dirty="0">
                <a:latin typeface="Chicken Soup" pitchFamily="2" charset="0"/>
              </a:rPr>
              <a:t/>
            </a:r>
            <a:br>
              <a:rPr lang="en-GB" sz="1400" u="sng" dirty="0">
                <a:latin typeface="Chicken Soup" pitchFamily="2" charset="0"/>
              </a:rPr>
            </a:br>
            <a:r>
              <a:rPr lang="en-GB" sz="1400" u="sng" dirty="0">
                <a:latin typeface="Chicken Soup" pitchFamily="2" charset="0"/>
              </a:rPr>
              <a:t/>
            </a:r>
            <a:br>
              <a:rPr lang="en-GB" sz="1400" u="sng" dirty="0">
                <a:latin typeface="Chicken Soup" pitchFamily="2" charset="0"/>
              </a:rPr>
            </a:br>
            <a:r>
              <a:rPr lang="en-GB" sz="1400" u="sng" dirty="0">
                <a:latin typeface="Chicken Soup" pitchFamily="2" charset="0"/>
              </a:rPr>
              <a:t>Teaching points</a:t>
            </a:r>
            <a:br>
              <a:rPr lang="en-GB" sz="1400" u="sng" dirty="0">
                <a:latin typeface="Chicken Soup" pitchFamily="2" charset="0"/>
              </a:rPr>
            </a:br>
            <a:r>
              <a:rPr lang="en-GB" sz="1400" dirty="0">
                <a:latin typeface="Chicken Soup" pitchFamily="2" charset="0"/>
              </a:rPr>
              <a:t>Encourage head up and not looking at the ball</a:t>
            </a:r>
            <a:br>
              <a:rPr lang="en-GB" sz="1400" dirty="0">
                <a:latin typeface="Chicken Soup" pitchFamily="2" charset="0"/>
              </a:rPr>
            </a:br>
            <a:r>
              <a:rPr lang="en-GB" sz="1400" dirty="0">
                <a:latin typeface="Chicken Soup" pitchFamily="2" charset="0"/>
              </a:rPr>
              <a:t>Experiment with dribbling with just the inside, just the outside, using both, using one foot, both feet, weaker foot </a:t>
            </a:r>
            <a:r>
              <a:rPr lang="en-GB" sz="1400" dirty="0" err="1">
                <a:latin typeface="Chicken Soup" pitchFamily="2" charset="0"/>
              </a:rPr>
              <a:t>etc</a:t>
            </a:r>
            <a:endParaRPr lang="en-GB" sz="1400" dirty="0">
              <a:latin typeface="Chicken Soup" pitchFamily="2" charset="0"/>
            </a:endParaRPr>
          </a:p>
        </p:txBody>
      </p:sp>
      <p:sp>
        <p:nvSpPr>
          <p:cNvPr id="17" name="TextBox 16">
            <a:extLst>
              <a:ext uri="{FF2B5EF4-FFF2-40B4-BE49-F238E27FC236}">
                <a16:creationId xmlns:a16="http://schemas.microsoft.com/office/drawing/2014/main" xmlns="" id="{F6F068CC-4A78-41F3-8875-75310E078B2B}"/>
              </a:ext>
            </a:extLst>
          </p:cNvPr>
          <p:cNvSpPr txBox="1"/>
          <p:nvPr/>
        </p:nvSpPr>
        <p:spPr>
          <a:xfrm>
            <a:off x="222201" y="3482078"/>
            <a:ext cx="4195807" cy="2062103"/>
          </a:xfrm>
          <a:prstGeom prst="rect">
            <a:avLst/>
          </a:prstGeom>
          <a:noFill/>
        </p:spPr>
        <p:txBody>
          <a:bodyPr wrap="square" rtlCol="0">
            <a:spAutoFit/>
          </a:bodyPr>
          <a:lstStyle/>
          <a:p>
            <a:r>
              <a:rPr lang="en-GB" sz="1600" u="sng" dirty="0">
                <a:latin typeface="Chicken Soup" pitchFamily="2" charset="0"/>
              </a:rPr>
              <a:t>King of the Ring with a football</a:t>
            </a:r>
            <a:br>
              <a:rPr lang="en-GB" sz="1600" u="sng" dirty="0">
                <a:latin typeface="Chicken Soup" pitchFamily="2" charset="0"/>
              </a:rPr>
            </a:br>
            <a:r>
              <a:rPr lang="en-GB" sz="1400" dirty="0">
                <a:latin typeface="Chicken Soup" pitchFamily="2" charset="0"/>
              </a:rPr>
              <a:t>Each player has a ball they must keep control of but the aim is to knock another player’s ball out of play whilst looking after their own. </a:t>
            </a:r>
            <a:br>
              <a:rPr lang="en-GB" sz="1400" dirty="0">
                <a:latin typeface="Chicken Soup" pitchFamily="2" charset="0"/>
              </a:rPr>
            </a:br>
            <a:r>
              <a:rPr lang="en-GB" sz="1400" dirty="0">
                <a:latin typeface="Chicken Soup" pitchFamily="2" charset="0"/>
              </a:rPr>
              <a:t>If the ball gets knocked out then that player could leave the ‘ring’ and play continues until there is a king. To keep all children active, continue play after ball is knocked out and children keep a tally of how many balls they have knocked out.</a:t>
            </a:r>
            <a:endParaRPr lang="en-GB" sz="1400" dirty="0"/>
          </a:p>
        </p:txBody>
      </p:sp>
      <p:sp>
        <p:nvSpPr>
          <p:cNvPr id="18" name="TextBox 17">
            <a:extLst>
              <a:ext uri="{FF2B5EF4-FFF2-40B4-BE49-F238E27FC236}">
                <a16:creationId xmlns:a16="http://schemas.microsoft.com/office/drawing/2014/main" xmlns="" id="{F6F068CC-4A78-41F3-8875-75310E078B2B}"/>
              </a:ext>
            </a:extLst>
          </p:cNvPr>
          <p:cNvSpPr txBox="1"/>
          <p:nvPr/>
        </p:nvSpPr>
        <p:spPr>
          <a:xfrm>
            <a:off x="4722193" y="3378555"/>
            <a:ext cx="4195807" cy="2800767"/>
          </a:xfrm>
          <a:prstGeom prst="rect">
            <a:avLst/>
          </a:prstGeom>
          <a:noFill/>
        </p:spPr>
        <p:txBody>
          <a:bodyPr wrap="square" rtlCol="0">
            <a:spAutoFit/>
          </a:bodyPr>
          <a:lstStyle/>
          <a:p>
            <a:r>
              <a:rPr lang="en-GB" sz="1600" u="sng" dirty="0">
                <a:latin typeface="Chicken Soup" pitchFamily="2" charset="0"/>
              </a:rPr>
              <a:t>Clean the room</a:t>
            </a:r>
            <a:br>
              <a:rPr lang="en-GB" sz="1600" u="sng" dirty="0">
                <a:latin typeface="Chicken Soup" pitchFamily="2" charset="0"/>
              </a:rPr>
            </a:br>
            <a:r>
              <a:rPr lang="en-GB" sz="1400" dirty="0">
                <a:latin typeface="Chicken Soup" pitchFamily="2" charset="0"/>
              </a:rPr>
              <a:t>Separate 2 teams or groups with a divider line in between. Give balls to each team. The aim is to kick balls into the opposition’s half and be the team to have the least amount of balls on their own side.</a:t>
            </a:r>
            <a:br>
              <a:rPr lang="en-GB" sz="1400" dirty="0">
                <a:latin typeface="Chicken Soup" pitchFamily="2" charset="0"/>
              </a:rPr>
            </a:br>
            <a:r>
              <a:rPr lang="en-GB" sz="1400" u="sng" dirty="0">
                <a:latin typeface="Chicken Soup" pitchFamily="2" charset="0"/>
              </a:rPr>
              <a:t>Teaching Points</a:t>
            </a:r>
            <a:br>
              <a:rPr lang="en-GB" sz="1400" u="sng" dirty="0">
                <a:latin typeface="Chicken Soup" pitchFamily="2" charset="0"/>
              </a:rPr>
            </a:br>
            <a:r>
              <a:rPr lang="en-GB" sz="1400" dirty="0">
                <a:latin typeface="Chicken Soup" pitchFamily="2" charset="0"/>
              </a:rPr>
              <a:t>Look up, think where you are kicking the ball to, not at anybody.</a:t>
            </a:r>
            <a:br>
              <a:rPr lang="en-GB" sz="1400" dirty="0">
                <a:latin typeface="Chicken Soup" pitchFamily="2" charset="0"/>
              </a:rPr>
            </a:br>
            <a:r>
              <a:rPr lang="en-GB" sz="1400" dirty="0">
                <a:latin typeface="Chicken Soup" pitchFamily="2" charset="0"/>
              </a:rPr>
              <a:t>Use the inside of the foot (flat bit) to keep control and accuracy. (also known as a push pass)</a:t>
            </a:r>
            <a:r>
              <a:rPr lang="en-GB" sz="1600" u="sng" dirty="0">
                <a:latin typeface="Chicken Soup" pitchFamily="2" charset="0"/>
              </a:rPr>
              <a:t/>
            </a:r>
            <a:br>
              <a:rPr lang="en-GB" sz="1600" u="sng" dirty="0">
                <a:latin typeface="Chicken Soup" pitchFamily="2" charset="0"/>
              </a:rPr>
            </a:br>
            <a:endParaRPr lang="en-GB" sz="1600" dirty="0">
              <a:latin typeface="Chicken Soup"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975" y="5974485"/>
            <a:ext cx="1258051" cy="759925"/>
          </a:xfrm>
          <a:prstGeom prst="rect">
            <a:avLst/>
          </a:prstGeom>
        </p:spPr>
      </p:pic>
    </p:spTree>
    <p:extLst>
      <p:ext uri="{BB962C8B-B14F-4D97-AF65-F5344CB8AC3E}">
        <p14:creationId xmlns:p14="http://schemas.microsoft.com/office/powerpoint/2010/main" val="1456136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44008" y="852365"/>
            <a:ext cx="4254199" cy="2308324"/>
          </a:xfrm>
          <a:prstGeom prst="rect">
            <a:avLst/>
          </a:prstGeom>
          <a:noFill/>
        </p:spPr>
        <p:txBody>
          <a:bodyPr wrap="square" rtlCol="0">
            <a:spAutoFit/>
          </a:bodyPr>
          <a:lstStyle/>
          <a:p>
            <a:r>
              <a:rPr lang="en-GB" sz="1600" u="sng" dirty="0">
                <a:latin typeface="Chicken Soup" pitchFamily="2" charset="0"/>
              </a:rPr>
              <a:t>Around the World</a:t>
            </a:r>
            <a:br>
              <a:rPr lang="en-GB" sz="1600" u="sng" dirty="0">
                <a:latin typeface="Chicken Soup" pitchFamily="2" charset="0"/>
              </a:rPr>
            </a:br>
            <a:r>
              <a:rPr lang="en-GB" sz="1400" dirty="0">
                <a:latin typeface="Chicken Soup" pitchFamily="2" charset="0"/>
              </a:rPr>
              <a:t>Split the group into 2 with a net in the middle. </a:t>
            </a:r>
            <a:br>
              <a:rPr lang="en-GB" sz="1400" dirty="0">
                <a:latin typeface="Chicken Soup" pitchFamily="2" charset="0"/>
              </a:rPr>
            </a:br>
            <a:r>
              <a:rPr lang="en-GB" sz="1400" dirty="0">
                <a:latin typeface="Chicken Soup" pitchFamily="2" charset="0"/>
              </a:rPr>
              <a:t>Initially start with a tennis ball, throw the ball over the net to the person opposite, who will try and catch it with only one bounce. The person who threw the ball must follow the ball and run to the opposite team. </a:t>
            </a:r>
            <a:br>
              <a:rPr lang="en-GB" sz="1400" dirty="0">
                <a:latin typeface="Chicken Soup" pitchFamily="2" charset="0"/>
              </a:rPr>
            </a:br>
            <a:r>
              <a:rPr lang="en-GB" sz="1400" dirty="0">
                <a:latin typeface="Chicken Soup" pitchFamily="2" charset="0"/>
              </a:rPr>
              <a:t>When children are confident, add in racket and try and build up a rally between the sides.</a:t>
            </a:r>
            <a:r>
              <a:rPr lang="en-GB" sz="1400" u="sng" dirty="0">
                <a:latin typeface="Chicken Soup" pitchFamily="2" charset="0"/>
              </a:rPr>
              <a:t/>
            </a:r>
            <a:br>
              <a:rPr lang="en-GB" sz="1400" u="sng" dirty="0">
                <a:latin typeface="Chicken Soup" pitchFamily="2" charset="0"/>
              </a:rPr>
            </a:br>
            <a:endParaRPr lang="en-GB" sz="1400" dirty="0">
              <a:latin typeface="Chicken Soup" pitchFamily="2" charset="0"/>
            </a:endParaRPr>
          </a:p>
        </p:txBody>
      </p:sp>
      <p:sp>
        <p:nvSpPr>
          <p:cNvPr id="15" name="TextBox 14">
            <a:extLst>
              <a:ext uri="{FF2B5EF4-FFF2-40B4-BE49-F238E27FC236}">
                <a16:creationId xmlns:a16="http://schemas.microsoft.com/office/drawing/2014/main" xmlns="" id="{F6F068CC-4A78-41F3-8875-75310E078B2B}"/>
              </a:ext>
            </a:extLst>
          </p:cNvPr>
          <p:cNvSpPr txBox="1"/>
          <p:nvPr/>
        </p:nvSpPr>
        <p:spPr>
          <a:xfrm>
            <a:off x="222200" y="902284"/>
            <a:ext cx="4195807" cy="2339102"/>
          </a:xfrm>
          <a:prstGeom prst="rect">
            <a:avLst/>
          </a:prstGeom>
          <a:noFill/>
        </p:spPr>
        <p:txBody>
          <a:bodyPr wrap="square" rtlCol="0">
            <a:spAutoFit/>
          </a:bodyPr>
          <a:lstStyle/>
          <a:p>
            <a:r>
              <a:rPr lang="en-GB" u="sng" dirty="0">
                <a:latin typeface="Chicken Soup" pitchFamily="2" charset="0"/>
              </a:rPr>
              <a:t>Jail</a:t>
            </a:r>
            <a:br>
              <a:rPr lang="en-GB" u="sng" dirty="0">
                <a:latin typeface="Chicken Soup" pitchFamily="2" charset="0"/>
              </a:rPr>
            </a:br>
            <a:r>
              <a:rPr lang="en-US" sz="1400" dirty="0">
                <a:latin typeface="Chicken Soup" pitchFamily="2" charset="0"/>
              </a:rPr>
              <a:t>Children line up at one end of the court. Feed from the opposite side of the net. Each child gets a certain number of chances to get a forehand or backhand into the court. If they gets one in they are safe. If not, they go to jail (the other end of the court where they will try to catch a ball hit by another player) If they makes her catch, she is free from jail and can rejoin the line , and the player she caught goes to jail.</a:t>
            </a:r>
            <a:endParaRPr lang="en-GB" sz="1400" dirty="0">
              <a:latin typeface="Chicken Soup" pitchFamily="2" charset="0"/>
            </a:endParaRPr>
          </a:p>
        </p:txBody>
      </p:sp>
      <p:sp>
        <p:nvSpPr>
          <p:cNvPr id="17" name="TextBox 16">
            <a:extLst>
              <a:ext uri="{FF2B5EF4-FFF2-40B4-BE49-F238E27FC236}">
                <a16:creationId xmlns:a16="http://schemas.microsoft.com/office/drawing/2014/main" xmlns="" id="{F6F068CC-4A78-41F3-8875-75310E078B2B}"/>
              </a:ext>
            </a:extLst>
          </p:cNvPr>
          <p:cNvSpPr txBox="1"/>
          <p:nvPr/>
        </p:nvSpPr>
        <p:spPr>
          <a:xfrm>
            <a:off x="222201" y="3482078"/>
            <a:ext cx="4195807" cy="1569660"/>
          </a:xfrm>
          <a:prstGeom prst="rect">
            <a:avLst/>
          </a:prstGeom>
          <a:noFill/>
        </p:spPr>
        <p:txBody>
          <a:bodyPr wrap="square" rtlCol="0">
            <a:spAutoFit/>
          </a:bodyPr>
          <a:lstStyle/>
          <a:p>
            <a:r>
              <a:rPr lang="en-GB" sz="1600" u="sng" dirty="0">
                <a:latin typeface="Chicken Soup" pitchFamily="2" charset="0"/>
              </a:rPr>
              <a:t>Floor Tennis</a:t>
            </a:r>
            <a:br>
              <a:rPr lang="en-GB" sz="1600" u="sng" dirty="0">
                <a:latin typeface="Chicken Soup" pitchFamily="2" charset="0"/>
              </a:rPr>
            </a:br>
            <a:r>
              <a:rPr lang="en-GB" sz="1600" dirty="0">
                <a:latin typeface="Chicken Soup" pitchFamily="2" charset="0"/>
              </a:rPr>
              <a:t>Children 2m apart with 2 cones either side ‘goal.’</a:t>
            </a:r>
            <a:br>
              <a:rPr lang="en-GB" sz="1600" dirty="0">
                <a:latin typeface="Chicken Soup" pitchFamily="2" charset="0"/>
              </a:rPr>
            </a:br>
            <a:r>
              <a:rPr lang="en-GB" sz="1600" dirty="0">
                <a:latin typeface="Chicken Soup" pitchFamily="2" charset="0"/>
              </a:rPr>
              <a:t>Using a racket and a ball, push the ball along the ground to a partner. Build up a rally with your partner and then a scoring system could be introduced. </a:t>
            </a:r>
            <a:r>
              <a:rPr lang="en-GB" sz="1600" dirty="0" err="1">
                <a:latin typeface="Chicken Soup" pitchFamily="2" charset="0"/>
              </a:rPr>
              <a:t>E.g</a:t>
            </a:r>
            <a:r>
              <a:rPr lang="en-GB" sz="1600" dirty="0">
                <a:latin typeface="Chicken Soup" pitchFamily="2" charset="0"/>
              </a:rPr>
              <a:t> 1 point for scoring between the cones and 2 points for hitting the cones. </a:t>
            </a:r>
            <a:endParaRPr lang="en-GB" sz="1200" dirty="0"/>
          </a:p>
        </p:txBody>
      </p:sp>
      <p:sp>
        <p:nvSpPr>
          <p:cNvPr id="18" name="TextBox 17">
            <a:extLst>
              <a:ext uri="{FF2B5EF4-FFF2-40B4-BE49-F238E27FC236}">
                <a16:creationId xmlns:a16="http://schemas.microsoft.com/office/drawing/2014/main" xmlns="" id="{F6F068CC-4A78-41F3-8875-75310E078B2B}"/>
              </a:ext>
            </a:extLst>
          </p:cNvPr>
          <p:cNvSpPr txBox="1"/>
          <p:nvPr/>
        </p:nvSpPr>
        <p:spPr>
          <a:xfrm>
            <a:off x="4722193" y="3378555"/>
            <a:ext cx="4195807" cy="2062103"/>
          </a:xfrm>
          <a:prstGeom prst="rect">
            <a:avLst/>
          </a:prstGeom>
          <a:noFill/>
        </p:spPr>
        <p:txBody>
          <a:bodyPr wrap="square" rtlCol="0">
            <a:spAutoFit/>
          </a:bodyPr>
          <a:lstStyle/>
          <a:p>
            <a:r>
              <a:rPr lang="en-GB" sz="1600" u="sng" dirty="0">
                <a:latin typeface="Chicken Soup" pitchFamily="2" charset="0"/>
              </a:rPr>
              <a:t>Squares</a:t>
            </a:r>
            <a:br>
              <a:rPr lang="en-GB" sz="1600" u="sng" dirty="0">
                <a:latin typeface="Chicken Soup" pitchFamily="2" charset="0"/>
              </a:rPr>
            </a:br>
            <a:r>
              <a:rPr lang="en-GB" sz="1600" dirty="0">
                <a:latin typeface="Chicken Soup" pitchFamily="2" charset="0"/>
              </a:rPr>
              <a:t>Set up a square in cones (the bigger the square, the easier it is). Children to work in partners and hit the ball into the square, their partner must return the ball into the square and so on to build up a rally. Children can move around the square. They could invent their own game by adding in points or additional rules. </a:t>
            </a:r>
            <a:r>
              <a:rPr lang="en-GB" sz="1600" u="sng" dirty="0">
                <a:latin typeface="Chicken Soup" pitchFamily="2" charset="0"/>
              </a:rPr>
              <a:t/>
            </a:r>
            <a:br>
              <a:rPr lang="en-GB" sz="1600" u="sng" dirty="0">
                <a:latin typeface="Chicken Soup" pitchFamily="2" charset="0"/>
              </a:rPr>
            </a:br>
            <a:endParaRPr lang="en-GB" sz="1600" dirty="0">
              <a:latin typeface="Chicken Soup"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6971" y="5984795"/>
            <a:ext cx="1330059" cy="803422"/>
          </a:xfrm>
          <a:prstGeom prst="rect">
            <a:avLst/>
          </a:prstGeom>
        </p:spPr>
      </p:pic>
    </p:spTree>
    <p:extLst>
      <p:ext uri="{BB962C8B-B14F-4D97-AF65-F5344CB8AC3E}">
        <p14:creationId xmlns:p14="http://schemas.microsoft.com/office/powerpoint/2010/main" val="769449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44008" y="852365"/>
            <a:ext cx="4254199" cy="1815882"/>
          </a:xfrm>
          <a:prstGeom prst="rect">
            <a:avLst/>
          </a:prstGeom>
          <a:noFill/>
        </p:spPr>
        <p:txBody>
          <a:bodyPr wrap="square" rtlCol="0">
            <a:spAutoFit/>
          </a:bodyPr>
          <a:lstStyle/>
          <a:p>
            <a:r>
              <a:rPr lang="en-GB" sz="1600" u="sng" dirty="0">
                <a:latin typeface="Chicken Soup" pitchFamily="2" charset="0"/>
              </a:rPr>
              <a:t>Pat or Catch</a:t>
            </a:r>
            <a:br>
              <a:rPr lang="en-GB" sz="1600" u="sng" dirty="0">
                <a:latin typeface="Chicken Soup" pitchFamily="2" charset="0"/>
              </a:rPr>
            </a:br>
            <a:r>
              <a:rPr lang="en-GB" sz="1600" dirty="0">
                <a:latin typeface="Chicken Soup" pitchFamily="2" charset="0"/>
              </a:rPr>
              <a:t>Children in s line with a ball. Teacher to shout ‘pat’ or ‘catch.’ Children either catch the ball or pat it back to the teacher and return to the end of the line. </a:t>
            </a:r>
            <a:br>
              <a:rPr lang="en-GB" sz="1600" dirty="0">
                <a:latin typeface="Chicken Soup" pitchFamily="2" charset="0"/>
              </a:rPr>
            </a:br>
            <a:r>
              <a:rPr lang="en-GB" sz="1600" dirty="0">
                <a:latin typeface="Chicken Soup" pitchFamily="2" charset="0"/>
              </a:rPr>
              <a:t>Put into smaller groups for more play time or children become the instructors too.</a:t>
            </a:r>
            <a:r>
              <a:rPr lang="en-GB" sz="1600" u="sng" dirty="0">
                <a:latin typeface="Chicken Soup" pitchFamily="2" charset="0"/>
              </a:rPr>
              <a:t/>
            </a:r>
            <a:br>
              <a:rPr lang="en-GB" sz="1600" u="sng" dirty="0">
                <a:latin typeface="Chicken Soup" pitchFamily="2" charset="0"/>
              </a:rPr>
            </a:br>
            <a:endParaRPr lang="en-GB" sz="1600" dirty="0">
              <a:latin typeface="Chicken Soup" pitchFamily="2" charset="0"/>
            </a:endParaRPr>
          </a:p>
        </p:txBody>
      </p:sp>
      <p:sp>
        <p:nvSpPr>
          <p:cNvPr id="15" name="TextBox 14">
            <a:extLst>
              <a:ext uri="{FF2B5EF4-FFF2-40B4-BE49-F238E27FC236}">
                <a16:creationId xmlns:a16="http://schemas.microsoft.com/office/drawing/2014/main" xmlns="" id="{F6F068CC-4A78-41F3-8875-75310E078B2B}"/>
              </a:ext>
            </a:extLst>
          </p:cNvPr>
          <p:cNvSpPr txBox="1"/>
          <p:nvPr/>
        </p:nvSpPr>
        <p:spPr>
          <a:xfrm>
            <a:off x="222200" y="902284"/>
            <a:ext cx="4195807" cy="1569660"/>
          </a:xfrm>
          <a:prstGeom prst="rect">
            <a:avLst/>
          </a:prstGeom>
          <a:noFill/>
        </p:spPr>
        <p:txBody>
          <a:bodyPr wrap="square" rtlCol="0">
            <a:spAutoFit/>
          </a:bodyPr>
          <a:lstStyle/>
          <a:p>
            <a:r>
              <a:rPr lang="en-GB" sz="1600" u="sng" dirty="0">
                <a:latin typeface="Chicken Soup" pitchFamily="2" charset="0"/>
              </a:rPr>
              <a:t>Jail Break</a:t>
            </a:r>
            <a:br>
              <a:rPr lang="en-GB" sz="1600" u="sng" dirty="0">
                <a:latin typeface="Chicken Soup" pitchFamily="2" charset="0"/>
              </a:rPr>
            </a:br>
            <a:r>
              <a:rPr lang="en-GB" sz="1600" dirty="0">
                <a:latin typeface="Chicken Soup" pitchFamily="2" charset="0"/>
              </a:rPr>
              <a:t>Split into 2 teams</a:t>
            </a:r>
            <a:br>
              <a:rPr lang="en-GB" sz="1600" dirty="0">
                <a:latin typeface="Chicken Soup" pitchFamily="2" charset="0"/>
              </a:rPr>
            </a:br>
            <a:r>
              <a:rPr lang="en-GB" sz="1600" dirty="0">
                <a:latin typeface="Chicken Soup" pitchFamily="2" charset="0"/>
              </a:rPr>
              <a:t>1 v 1 rally with net in the middle, if you lose the rally then you must sit on the side with the racket in front of your face like a jail. On the next 1 v 1 rally, if the jailed player’s team mate wins, they can be freed from the jail.</a:t>
            </a:r>
            <a:endParaRPr lang="en-GB" sz="1400" dirty="0">
              <a:latin typeface="Chicken Soup" pitchFamily="2" charset="0"/>
            </a:endParaRPr>
          </a:p>
        </p:txBody>
      </p:sp>
      <p:sp>
        <p:nvSpPr>
          <p:cNvPr id="17" name="TextBox 16">
            <a:extLst>
              <a:ext uri="{FF2B5EF4-FFF2-40B4-BE49-F238E27FC236}">
                <a16:creationId xmlns:a16="http://schemas.microsoft.com/office/drawing/2014/main" xmlns="" id="{F6F068CC-4A78-41F3-8875-75310E078B2B}"/>
              </a:ext>
            </a:extLst>
          </p:cNvPr>
          <p:cNvSpPr txBox="1"/>
          <p:nvPr/>
        </p:nvSpPr>
        <p:spPr>
          <a:xfrm>
            <a:off x="222201" y="3482078"/>
            <a:ext cx="4195807" cy="1569660"/>
          </a:xfrm>
          <a:prstGeom prst="rect">
            <a:avLst/>
          </a:prstGeom>
          <a:noFill/>
        </p:spPr>
        <p:txBody>
          <a:bodyPr wrap="square" rtlCol="0">
            <a:spAutoFit/>
          </a:bodyPr>
          <a:lstStyle/>
          <a:p>
            <a:r>
              <a:rPr lang="en-GB" sz="1600" u="sng" dirty="0">
                <a:latin typeface="Chicken Soup" pitchFamily="2" charset="0"/>
              </a:rPr>
              <a:t>Tidy Bedrooms</a:t>
            </a:r>
            <a:br>
              <a:rPr lang="en-GB" sz="1600" u="sng" dirty="0">
                <a:latin typeface="Chicken Soup" pitchFamily="2" charset="0"/>
              </a:rPr>
            </a:br>
            <a:r>
              <a:rPr lang="en-GB" sz="1600" dirty="0">
                <a:latin typeface="Chicken Soup" pitchFamily="2" charset="0"/>
              </a:rPr>
              <a:t>Objects placed on one side of the net with the aim of children hitting the tennis ball on one of the objects. If they hit the object they must shout ‘tidy bedroom’ and they can go and collect the object. The winner is the child with the most objects.</a:t>
            </a:r>
            <a:endParaRPr lang="en-GB" sz="1200" dirty="0"/>
          </a:p>
        </p:txBody>
      </p:sp>
      <p:sp>
        <p:nvSpPr>
          <p:cNvPr id="18" name="TextBox 17">
            <a:extLst>
              <a:ext uri="{FF2B5EF4-FFF2-40B4-BE49-F238E27FC236}">
                <a16:creationId xmlns:a16="http://schemas.microsoft.com/office/drawing/2014/main" xmlns="" id="{F6F068CC-4A78-41F3-8875-75310E078B2B}"/>
              </a:ext>
            </a:extLst>
          </p:cNvPr>
          <p:cNvSpPr txBox="1"/>
          <p:nvPr/>
        </p:nvSpPr>
        <p:spPr>
          <a:xfrm>
            <a:off x="4722193" y="3378555"/>
            <a:ext cx="4195807" cy="2062103"/>
          </a:xfrm>
          <a:prstGeom prst="rect">
            <a:avLst/>
          </a:prstGeom>
          <a:noFill/>
        </p:spPr>
        <p:txBody>
          <a:bodyPr wrap="square" rtlCol="0">
            <a:spAutoFit/>
          </a:bodyPr>
          <a:lstStyle/>
          <a:p>
            <a:r>
              <a:rPr lang="en-GB" sz="1600" u="sng" dirty="0">
                <a:latin typeface="Chicken Soup" pitchFamily="2" charset="0"/>
              </a:rPr>
              <a:t>Catch Ball</a:t>
            </a:r>
            <a:br>
              <a:rPr lang="en-GB" sz="1600" u="sng" dirty="0">
                <a:latin typeface="Chicken Soup" pitchFamily="2" charset="0"/>
              </a:rPr>
            </a:br>
            <a:r>
              <a:rPr lang="en-GB" sz="1600" dirty="0">
                <a:latin typeface="Chicken Soup" pitchFamily="2" charset="0"/>
              </a:rPr>
              <a:t>One person stands on the opposite side of the net without a racket. The rest of the group 1 by 1 has to hit the ball over the net and the other person has to try and catch it. If the ball is caught then the person who hit it over also becomes a catcher. The winner is the last person hitting the ball.</a:t>
            </a:r>
            <a:r>
              <a:rPr lang="en-GB" sz="1600" u="sng" dirty="0">
                <a:latin typeface="Chicken Soup" pitchFamily="2" charset="0"/>
              </a:rPr>
              <a:t/>
            </a:r>
            <a:br>
              <a:rPr lang="en-GB" sz="1600" u="sng" dirty="0">
                <a:latin typeface="Chicken Soup" pitchFamily="2" charset="0"/>
              </a:rPr>
            </a:br>
            <a:endParaRPr lang="en-GB" sz="1600" dirty="0">
              <a:latin typeface="Chicken Soup"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967" y="5951959"/>
            <a:ext cx="1402067" cy="846918"/>
          </a:xfrm>
          <a:prstGeom prst="rect">
            <a:avLst/>
          </a:prstGeom>
        </p:spPr>
      </p:pic>
    </p:spTree>
    <p:extLst>
      <p:ext uri="{BB962C8B-B14F-4D97-AF65-F5344CB8AC3E}">
        <p14:creationId xmlns:p14="http://schemas.microsoft.com/office/powerpoint/2010/main" val="1303868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44008" y="852365"/>
            <a:ext cx="4254199" cy="2492990"/>
          </a:xfrm>
          <a:prstGeom prst="rect">
            <a:avLst/>
          </a:prstGeom>
          <a:noFill/>
        </p:spPr>
        <p:txBody>
          <a:bodyPr wrap="square" rtlCol="0">
            <a:spAutoFit/>
          </a:bodyPr>
          <a:lstStyle/>
          <a:p>
            <a:r>
              <a:rPr lang="en-GB" sz="1600" u="sng" dirty="0">
                <a:latin typeface="Chicken Soup" pitchFamily="2" charset="0"/>
              </a:rPr>
              <a:t>Dribbling</a:t>
            </a:r>
            <a:br>
              <a:rPr lang="en-GB" sz="1600" u="sng" dirty="0">
                <a:latin typeface="Chicken Soup" pitchFamily="2" charset="0"/>
              </a:rPr>
            </a:br>
            <a:r>
              <a:rPr lang="en-GB" sz="1400" dirty="0">
                <a:latin typeface="Chicken Soup" pitchFamily="2" charset="0"/>
              </a:rPr>
              <a:t>Using the tennis racket, children can dribble round the cones in a variety of ways:</a:t>
            </a:r>
            <a:br>
              <a:rPr lang="en-GB" sz="1400" dirty="0">
                <a:latin typeface="Chicken Soup" pitchFamily="2" charset="0"/>
              </a:rPr>
            </a:br>
            <a:r>
              <a:rPr lang="en-GB" sz="1400" dirty="0">
                <a:latin typeface="Chicken Soup" pitchFamily="2" charset="0"/>
              </a:rPr>
              <a:t>-Dribble the ball on the floor with racket pushing</a:t>
            </a:r>
            <a:br>
              <a:rPr lang="en-GB" sz="1400" dirty="0">
                <a:latin typeface="Chicken Soup" pitchFamily="2" charset="0"/>
              </a:rPr>
            </a:br>
            <a:r>
              <a:rPr lang="en-GB" sz="1400" dirty="0">
                <a:latin typeface="Chicken Soup" pitchFamily="2" charset="0"/>
              </a:rPr>
              <a:t>-Keep ball on racket whilst travelling in and out of cones</a:t>
            </a:r>
          </a:p>
          <a:p>
            <a:r>
              <a:rPr lang="en-GB" sz="1400" dirty="0">
                <a:latin typeface="Chicken Soup" pitchFamily="2" charset="0"/>
              </a:rPr>
              <a:t>-Bounce ball on racket whilst travelling in and out of cones</a:t>
            </a:r>
            <a:br>
              <a:rPr lang="en-GB" sz="1400" dirty="0">
                <a:latin typeface="Chicken Soup" pitchFamily="2" charset="0"/>
              </a:rPr>
            </a:br>
            <a:r>
              <a:rPr lang="en-GB" sz="1400" dirty="0">
                <a:latin typeface="Chicken Soup" pitchFamily="2" charset="0"/>
              </a:rPr>
              <a:t>-Bounce ball on the floor using the racket whilst travelling in and out of cones. </a:t>
            </a:r>
            <a:br>
              <a:rPr lang="en-GB" sz="1400" dirty="0">
                <a:latin typeface="Chicken Soup" pitchFamily="2" charset="0"/>
              </a:rPr>
            </a:br>
            <a:endParaRPr lang="en-GB" sz="1400" dirty="0">
              <a:latin typeface="Chicken Soup" pitchFamily="2" charset="0"/>
            </a:endParaRPr>
          </a:p>
        </p:txBody>
      </p:sp>
      <p:sp>
        <p:nvSpPr>
          <p:cNvPr id="15" name="TextBox 14">
            <a:extLst>
              <a:ext uri="{FF2B5EF4-FFF2-40B4-BE49-F238E27FC236}">
                <a16:creationId xmlns:a16="http://schemas.microsoft.com/office/drawing/2014/main" xmlns="" id="{F6F068CC-4A78-41F3-8875-75310E078B2B}"/>
              </a:ext>
            </a:extLst>
          </p:cNvPr>
          <p:cNvSpPr txBox="1"/>
          <p:nvPr/>
        </p:nvSpPr>
        <p:spPr>
          <a:xfrm>
            <a:off x="222200" y="902284"/>
            <a:ext cx="4195807" cy="1815882"/>
          </a:xfrm>
          <a:prstGeom prst="rect">
            <a:avLst/>
          </a:prstGeom>
          <a:noFill/>
        </p:spPr>
        <p:txBody>
          <a:bodyPr wrap="square" rtlCol="0">
            <a:spAutoFit/>
          </a:bodyPr>
          <a:lstStyle/>
          <a:p>
            <a:r>
              <a:rPr lang="en-GB" sz="1600" u="sng" dirty="0">
                <a:latin typeface="Chicken Soup" pitchFamily="2" charset="0"/>
              </a:rPr>
              <a:t>Cross the river</a:t>
            </a:r>
            <a:br>
              <a:rPr lang="en-GB" sz="1600" u="sng" dirty="0">
                <a:latin typeface="Chicken Soup" pitchFamily="2" charset="0"/>
              </a:rPr>
            </a:br>
            <a:r>
              <a:rPr lang="en-GB" sz="1600" dirty="0">
                <a:latin typeface="Chicken Soup" pitchFamily="2" charset="0"/>
              </a:rPr>
              <a:t>Children must cross from one side of the playground to the other whilst jumping over balls that are being rolled along the floor. The aim is to not get hit by one. </a:t>
            </a:r>
            <a:br>
              <a:rPr lang="en-GB" sz="1600" dirty="0">
                <a:latin typeface="Chicken Soup" pitchFamily="2" charset="0"/>
              </a:rPr>
            </a:br>
            <a:r>
              <a:rPr lang="en-GB" sz="1600" dirty="0">
                <a:latin typeface="Chicken Soup" pitchFamily="2" charset="0"/>
              </a:rPr>
              <a:t>For added challenge add obstacles in the river or stepping stones to cross on (spots). </a:t>
            </a:r>
            <a:br>
              <a:rPr lang="en-GB" sz="1600" dirty="0">
                <a:latin typeface="Chicken Soup" pitchFamily="2" charset="0"/>
              </a:rPr>
            </a:br>
            <a:r>
              <a:rPr lang="en-GB" sz="1600" dirty="0">
                <a:latin typeface="Chicken Soup" pitchFamily="2" charset="0"/>
              </a:rPr>
              <a:t>There could be a consequence of being hit.</a:t>
            </a:r>
            <a:endParaRPr lang="en-GB" sz="1400" dirty="0">
              <a:latin typeface="Chicken Soup" pitchFamily="2" charset="0"/>
            </a:endParaRPr>
          </a:p>
        </p:txBody>
      </p:sp>
      <p:sp>
        <p:nvSpPr>
          <p:cNvPr id="17" name="TextBox 16">
            <a:extLst>
              <a:ext uri="{FF2B5EF4-FFF2-40B4-BE49-F238E27FC236}">
                <a16:creationId xmlns:a16="http://schemas.microsoft.com/office/drawing/2014/main" xmlns="" id="{F6F068CC-4A78-41F3-8875-75310E078B2B}"/>
              </a:ext>
            </a:extLst>
          </p:cNvPr>
          <p:cNvSpPr txBox="1"/>
          <p:nvPr/>
        </p:nvSpPr>
        <p:spPr>
          <a:xfrm>
            <a:off x="222201" y="3482078"/>
            <a:ext cx="4195807" cy="2062103"/>
          </a:xfrm>
          <a:prstGeom prst="rect">
            <a:avLst/>
          </a:prstGeom>
          <a:noFill/>
        </p:spPr>
        <p:txBody>
          <a:bodyPr wrap="square" rtlCol="0">
            <a:spAutoFit/>
          </a:bodyPr>
          <a:lstStyle/>
          <a:p>
            <a:r>
              <a:rPr lang="en-GB" sz="1600" u="sng" dirty="0">
                <a:latin typeface="Chicken Soup" pitchFamily="2" charset="0"/>
              </a:rPr>
              <a:t>Ball Skills</a:t>
            </a:r>
            <a:br>
              <a:rPr lang="en-GB" sz="1600" u="sng" dirty="0">
                <a:latin typeface="Chicken Soup" pitchFamily="2" charset="0"/>
              </a:rPr>
            </a:br>
            <a:r>
              <a:rPr lang="en-GB" sz="1600" dirty="0">
                <a:latin typeface="Chicken Soup" pitchFamily="2" charset="0"/>
              </a:rPr>
              <a:t>How many times can you bounce the ball on the racket without dropping it?</a:t>
            </a:r>
            <a:br>
              <a:rPr lang="en-GB" sz="1600" dirty="0">
                <a:latin typeface="Chicken Soup" pitchFamily="2" charset="0"/>
              </a:rPr>
            </a:br>
            <a:r>
              <a:rPr lang="en-GB" sz="1600" dirty="0">
                <a:latin typeface="Chicken Soup" pitchFamily="2" charset="0"/>
              </a:rPr>
              <a:t>How many times can you bounce the ball on the floor using the racket?</a:t>
            </a:r>
            <a:br>
              <a:rPr lang="en-GB" sz="1600" dirty="0">
                <a:latin typeface="Chicken Soup" pitchFamily="2" charset="0"/>
              </a:rPr>
            </a:br>
            <a:r>
              <a:rPr lang="en-GB" sz="1600" dirty="0">
                <a:latin typeface="Chicken Soup" pitchFamily="2" charset="0"/>
              </a:rPr>
              <a:t>Can you sit down, lay down and stand back up still bouncing the ball on the racket and do the same for bouncing on the floor?</a:t>
            </a:r>
            <a:endParaRPr lang="en-GB" sz="1200" dirty="0"/>
          </a:p>
        </p:txBody>
      </p:sp>
      <p:sp>
        <p:nvSpPr>
          <p:cNvPr id="18" name="TextBox 17">
            <a:extLst>
              <a:ext uri="{FF2B5EF4-FFF2-40B4-BE49-F238E27FC236}">
                <a16:creationId xmlns:a16="http://schemas.microsoft.com/office/drawing/2014/main" xmlns="" id="{F6F068CC-4A78-41F3-8875-75310E078B2B}"/>
              </a:ext>
            </a:extLst>
          </p:cNvPr>
          <p:cNvSpPr txBox="1"/>
          <p:nvPr/>
        </p:nvSpPr>
        <p:spPr>
          <a:xfrm>
            <a:off x="4722193" y="3378555"/>
            <a:ext cx="4195807" cy="2062103"/>
          </a:xfrm>
          <a:prstGeom prst="rect">
            <a:avLst/>
          </a:prstGeom>
          <a:noFill/>
        </p:spPr>
        <p:txBody>
          <a:bodyPr wrap="square" rtlCol="0">
            <a:spAutoFit/>
          </a:bodyPr>
          <a:lstStyle/>
          <a:p>
            <a:r>
              <a:rPr lang="en-GB" sz="1600" u="sng" dirty="0">
                <a:latin typeface="Chicken Soup" pitchFamily="2" charset="0"/>
              </a:rPr>
              <a:t>King/Queen of the court</a:t>
            </a:r>
            <a:br>
              <a:rPr lang="en-GB" sz="1600" u="sng" dirty="0">
                <a:latin typeface="Chicken Soup" pitchFamily="2" charset="0"/>
              </a:rPr>
            </a:br>
            <a:r>
              <a:rPr lang="en-US" sz="1600" dirty="0">
                <a:latin typeface="Chicken Soup" pitchFamily="2" charset="0"/>
              </a:rPr>
              <a:t>The other players make a line behind the baseline of the current side. One challenger steps up and plays a singles point against the ‘King or Queen.’ If the king or queen is beaten then the challenger takes their place. If the King or Queen wins the point they remain. The winner is the person who is King or Queen at the end of the time.</a:t>
            </a:r>
            <a:r>
              <a:rPr lang="en-GB" sz="1600" u="sng" dirty="0">
                <a:latin typeface="Chicken Soup" pitchFamily="2" charset="0"/>
              </a:rPr>
              <a:t/>
            </a:r>
            <a:br>
              <a:rPr lang="en-GB" sz="1600" u="sng" dirty="0">
                <a:latin typeface="Chicken Soup" pitchFamily="2" charset="0"/>
              </a:rPr>
            </a:br>
            <a:endParaRPr lang="en-GB" sz="1600" dirty="0">
              <a:latin typeface="Chicken Soup" pitchFamily="2"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967" y="5951959"/>
            <a:ext cx="1402067" cy="846918"/>
          </a:xfrm>
          <a:prstGeom prst="rect">
            <a:avLst/>
          </a:prstGeom>
        </p:spPr>
      </p:pic>
    </p:spTree>
    <p:extLst>
      <p:ext uri="{BB962C8B-B14F-4D97-AF65-F5344CB8AC3E}">
        <p14:creationId xmlns:p14="http://schemas.microsoft.com/office/powerpoint/2010/main" val="3116546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5"/>
          <p:cNvSpPr txBox="1">
            <a:spLocks noChangeArrowheads="1"/>
          </p:cNvSpPr>
          <p:nvPr/>
        </p:nvSpPr>
        <p:spPr bwMode="auto">
          <a:xfrm>
            <a:off x="1269951" y="1315641"/>
            <a:ext cx="6791325" cy="4027487"/>
          </a:xfrm>
          <a:prstGeom prst="rect">
            <a:avLst/>
          </a:prstGeom>
          <a:solidFill>
            <a:srgbClr val="FDFB97"/>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8800" b="0" i="0" u="none" strike="noStrike" cap="none" normalizeH="0" baseline="0" dirty="0">
              <a:ln>
                <a:noFill/>
              </a:ln>
              <a:solidFill>
                <a:srgbClr val="000000"/>
              </a:solidFill>
              <a:effectLst/>
              <a:latin typeface="Play Day - Personal Use" pitchFamily="50"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GB" sz="8800" dirty="0">
                <a:solidFill>
                  <a:srgbClr val="000000"/>
                </a:solidFill>
                <a:latin typeface="Play Day - Personal Use" pitchFamily="50" charset="0"/>
                <a:cs typeface="Arial" pitchFamily="34" charset="0"/>
              </a:rPr>
              <a:t>Resources</a:t>
            </a:r>
            <a:endParaRPr kumimoji="0" lang="en-US" sz="8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4343364"/>
            <a:ext cx="1402067" cy="84691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343364"/>
            <a:ext cx="1402067" cy="846918"/>
          </a:xfrm>
          <a:prstGeom prst="rect">
            <a:avLst/>
          </a:prstGeom>
        </p:spPr>
      </p:pic>
    </p:spTree>
    <p:extLst>
      <p:ext uri="{BB962C8B-B14F-4D97-AF65-F5344CB8AC3E}">
        <p14:creationId xmlns:p14="http://schemas.microsoft.com/office/powerpoint/2010/main" val="501831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7486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75" y="332656"/>
            <a:ext cx="8794448"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163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03" y="332656"/>
            <a:ext cx="872339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11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2337"/>
            <a:ext cx="8854187"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837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63861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873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Hexagon 5"/>
          <p:cNvSpPr/>
          <p:nvPr/>
        </p:nvSpPr>
        <p:spPr>
          <a:xfrm>
            <a:off x="1" y="1455068"/>
            <a:ext cx="3456384" cy="2736304"/>
          </a:xfrm>
          <a:prstGeom prst="hexag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p:cNvSpPr/>
          <p:nvPr/>
        </p:nvSpPr>
        <p:spPr>
          <a:xfrm>
            <a:off x="2843809" y="2852936"/>
            <a:ext cx="3456384" cy="2736304"/>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p:cNvSpPr/>
          <p:nvPr/>
        </p:nvSpPr>
        <p:spPr>
          <a:xfrm>
            <a:off x="5652467" y="1371253"/>
            <a:ext cx="3456384" cy="2736304"/>
          </a:xfrm>
          <a:prstGeom prst="hexag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51520" y="1628800"/>
            <a:ext cx="2952329" cy="1200329"/>
          </a:xfrm>
          <a:prstGeom prst="rect">
            <a:avLst/>
          </a:prstGeom>
          <a:noFill/>
        </p:spPr>
        <p:txBody>
          <a:bodyPr wrap="square" rtlCol="0">
            <a:spAutoFit/>
          </a:bodyPr>
          <a:lstStyle/>
          <a:p>
            <a:pPr algn="ctr"/>
            <a:r>
              <a:rPr lang="en-GB" u="sng" dirty="0">
                <a:latin typeface="Chicken Soup" pitchFamily="2" charset="0"/>
              </a:rPr>
              <a:t>Simon Says</a:t>
            </a:r>
            <a:r>
              <a:rPr lang="en-GB" dirty="0">
                <a:latin typeface="Chicken Soup" pitchFamily="2" charset="0"/>
              </a:rPr>
              <a:t/>
            </a:r>
            <a:br>
              <a:rPr lang="en-GB" dirty="0">
                <a:latin typeface="Chicken Soup" pitchFamily="2" charset="0"/>
              </a:rPr>
            </a:br>
            <a:r>
              <a:rPr lang="en-GB" dirty="0">
                <a:latin typeface="Chicken Soup" pitchFamily="2" charset="0"/>
              </a:rPr>
              <a:t/>
            </a:r>
            <a:br>
              <a:rPr lang="en-GB" dirty="0">
                <a:latin typeface="Chicken Soup" pitchFamily="2" charset="0"/>
              </a:rPr>
            </a:br>
            <a:r>
              <a:rPr lang="en-GB" dirty="0">
                <a:latin typeface="Chicken Soup" pitchFamily="2" charset="0"/>
              </a:rPr>
              <a:t>This could be teacher led or child led</a:t>
            </a:r>
          </a:p>
        </p:txBody>
      </p:sp>
      <p:sp>
        <p:nvSpPr>
          <p:cNvPr id="10" name="TextBox 9"/>
          <p:cNvSpPr txBox="1"/>
          <p:nvPr/>
        </p:nvSpPr>
        <p:spPr>
          <a:xfrm>
            <a:off x="3203849" y="3020759"/>
            <a:ext cx="2736304" cy="1754326"/>
          </a:xfrm>
          <a:prstGeom prst="rect">
            <a:avLst/>
          </a:prstGeom>
          <a:noFill/>
        </p:spPr>
        <p:txBody>
          <a:bodyPr wrap="square" rtlCol="0">
            <a:spAutoFit/>
          </a:bodyPr>
          <a:lstStyle/>
          <a:p>
            <a:pPr algn="ctr"/>
            <a:r>
              <a:rPr lang="en-GB" u="sng" dirty="0">
                <a:latin typeface="Chicken Soup" pitchFamily="2" charset="0"/>
              </a:rPr>
              <a:t>Mirror </a:t>
            </a:r>
            <a:r>
              <a:rPr lang="en-GB" u="sng" dirty="0" err="1">
                <a:latin typeface="Chicken Soup" pitchFamily="2" charset="0"/>
              </a:rPr>
              <a:t>Mirror</a:t>
            </a:r>
            <a:endParaRPr lang="en-GB" u="sng" dirty="0">
              <a:latin typeface="Chicken Soup" pitchFamily="2" charset="0"/>
            </a:endParaRPr>
          </a:p>
          <a:p>
            <a:pPr algn="ctr"/>
            <a:endParaRPr lang="en-GB" u="sng" dirty="0">
              <a:latin typeface="Chicken Soup" pitchFamily="2" charset="0"/>
            </a:endParaRPr>
          </a:p>
          <a:p>
            <a:pPr algn="ctr"/>
            <a:r>
              <a:rPr lang="en-GB" dirty="0">
                <a:latin typeface="Chicken Soup" pitchFamily="2" charset="0"/>
              </a:rPr>
              <a:t>Stand opposite a partner or in a small group, copy the leader’s actions. Make sure you swap partners and roles</a:t>
            </a:r>
          </a:p>
        </p:txBody>
      </p:sp>
      <p:sp>
        <p:nvSpPr>
          <p:cNvPr id="11" name="TextBox 10"/>
          <p:cNvSpPr txBox="1"/>
          <p:nvPr/>
        </p:nvSpPr>
        <p:spPr>
          <a:xfrm>
            <a:off x="5940152" y="1341218"/>
            <a:ext cx="2808311" cy="2400657"/>
          </a:xfrm>
          <a:prstGeom prst="rect">
            <a:avLst/>
          </a:prstGeom>
          <a:noFill/>
        </p:spPr>
        <p:txBody>
          <a:bodyPr wrap="square" rtlCol="0">
            <a:spAutoFit/>
          </a:bodyPr>
          <a:lstStyle/>
          <a:p>
            <a:pPr algn="ctr"/>
            <a:r>
              <a:rPr lang="en-GB" u="sng" dirty="0">
                <a:latin typeface="Chicken Soup" pitchFamily="2" charset="0"/>
              </a:rPr>
              <a:t>Pac Man</a:t>
            </a:r>
          </a:p>
          <a:p>
            <a:pPr algn="ctr"/>
            <a:endParaRPr lang="en-GB" u="sng" dirty="0">
              <a:latin typeface="Chicken Soup" pitchFamily="2" charset="0"/>
            </a:endParaRPr>
          </a:p>
          <a:p>
            <a:pPr algn="ctr"/>
            <a:r>
              <a:rPr lang="en-GB" dirty="0">
                <a:latin typeface="Chicken Soup" pitchFamily="2" charset="0"/>
              </a:rPr>
              <a:t>Si</a:t>
            </a:r>
            <a:r>
              <a:rPr lang="en-GB" sz="1600" dirty="0">
                <a:latin typeface="Chicken Soup" pitchFamily="2" charset="0"/>
              </a:rPr>
              <a:t>destepping using the lines on the playground. Pick 1 or 2 pupils to be on and capture the ‘</a:t>
            </a:r>
            <a:r>
              <a:rPr lang="en-GB" sz="1600" dirty="0" err="1">
                <a:latin typeface="Chicken Soup" pitchFamily="2" charset="0"/>
              </a:rPr>
              <a:t>pacmen</a:t>
            </a:r>
            <a:r>
              <a:rPr lang="en-GB" sz="1600" dirty="0">
                <a:latin typeface="Chicken Soup" pitchFamily="2" charset="0"/>
              </a:rPr>
              <a:t>.’ Once caught they are out- do simple star jumps, jogging, high knees to keep moving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005" y="1173349"/>
            <a:ext cx="1507992" cy="910902"/>
          </a:xfrm>
          <a:prstGeom prst="rect">
            <a:avLst/>
          </a:prstGeom>
        </p:spPr>
      </p:pic>
    </p:spTree>
    <p:extLst>
      <p:ext uri="{BB962C8B-B14F-4D97-AF65-F5344CB8AC3E}">
        <p14:creationId xmlns:p14="http://schemas.microsoft.com/office/powerpoint/2010/main" val="98427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30" y="476672"/>
            <a:ext cx="872034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579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72618" y="-171402"/>
            <a:ext cx="6254750" cy="720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903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812" t="1250" r="17917" b="2187"/>
          <a:stretch/>
        </p:blipFill>
        <p:spPr>
          <a:xfrm>
            <a:off x="1331640" y="232173"/>
            <a:ext cx="6336704" cy="634697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628800"/>
            <a:ext cx="1402067" cy="846918"/>
          </a:xfrm>
          <a:prstGeom prst="rect">
            <a:avLst/>
          </a:prstGeom>
        </p:spPr>
      </p:pic>
    </p:spTree>
    <p:extLst>
      <p:ext uri="{BB962C8B-B14F-4D97-AF65-F5344CB8AC3E}">
        <p14:creationId xmlns:p14="http://schemas.microsoft.com/office/powerpoint/2010/main" val="1703335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5" y="404664"/>
            <a:ext cx="8946871"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16632"/>
            <a:ext cx="864096" cy="52195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116631"/>
            <a:ext cx="864096" cy="521957"/>
          </a:xfrm>
          <a:prstGeom prst="rect">
            <a:avLst/>
          </a:prstGeom>
        </p:spPr>
      </p:pic>
    </p:spTree>
    <p:extLst>
      <p:ext uri="{BB962C8B-B14F-4D97-AF65-F5344CB8AC3E}">
        <p14:creationId xmlns:p14="http://schemas.microsoft.com/office/powerpoint/2010/main" val="2310608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5"/>
          <p:cNvSpPr txBox="1">
            <a:spLocks noChangeArrowheads="1"/>
          </p:cNvSpPr>
          <p:nvPr/>
        </p:nvSpPr>
        <p:spPr bwMode="auto">
          <a:xfrm>
            <a:off x="1269951" y="1315641"/>
            <a:ext cx="6791325" cy="4027487"/>
          </a:xfrm>
          <a:prstGeom prst="rect">
            <a:avLst/>
          </a:prstGeom>
          <a:solidFill>
            <a:srgbClr val="F7DD9B"/>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8800" dirty="0" smtClean="0">
                <a:solidFill>
                  <a:srgbClr val="000000"/>
                </a:solidFill>
                <a:latin typeface="Play Day - Personal Use" pitchFamily="50" charset="0"/>
                <a:cs typeface="Arial" pitchFamily="34" charset="0"/>
              </a:rPr>
              <a:t>Active </a:t>
            </a:r>
            <a:r>
              <a:rPr lang="en-GB" sz="8800" dirty="0">
                <a:solidFill>
                  <a:srgbClr val="000000"/>
                </a:solidFill>
                <a:latin typeface="Play Day - Personal Use" pitchFamily="50" charset="0"/>
                <a:cs typeface="Arial" pitchFamily="34" charset="0"/>
              </a:rPr>
              <a:t>Months</a:t>
            </a:r>
            <a:endParaRPr kumimoji="0" lang="en-GB" sz="8800" b="0" i="0" u="none" strike="noStrike" cap="none" normalizeH="0" baseline="0" dirty="0">
              <a:ln>
                <a:noFill/>
              </a:ln>
              <a:solidFill>
                <a:srgbClr val="000000"/>
              </a:solidFill>
              <a:effectLst/>
              <a:latin typeface="Play Day - Personal Use" pitchFamily="50"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4276654"/>
            <a:ext cx="1368152" cy="82643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4276654"/>
            <a:ext cx="1368152" cy="826432"/>
          </a:xfrm>
          <a:prstGeom prst="rect">
            <a:avLst/>
          </a:prstGeom>
        </p:spPr>
      </p:pic>
    </p:spTree>
    <p:extLst>
      <p:ext uri="{BB962C8B-B14F-4D97-AF65-F5344CB8AC3E}">
        <p14:creationId xmlns:p14="http://schemas.microsoft.com/office/powerpoint/2010/main" val="2573873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9128473"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88690" y="404664"/>
            <a:ext cx="1634636" cy="369332"/>
          </a:xfrm>
          <a:prstGeom prst="rect">
            <a:avLst/>
          </a:prstGeom>
          <a:solidFill>
            <a:schemeClr val="accent1"/>
          </a:solidFill>
        </p:spPr>
        <p:txBody>
          <a:bodyPr wrap="square" rtlCol="0">
            <a:spAutoFit/>
          </a:bodyPr>
          <a:lstStyle/>
          <a:p>
            <a:pPr algn="ctr"/>
            <a:r>
              <a:rPr lang="en-GB" b="1" dirty="0" smtClean="0"/>
              <a:t>ACTIVE JUNE!</a:t>
            </a:r>
            <a:endParaRPr lang="en-GB"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05723"/>
            <a:ext cx="989789" cy="5978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28" y="105723"/>
            <a:ext cx="989789" cy="597882"/>
          </a:xfrm>
          <a:prstGeom prst="rect">
            <a:avLst/>
          </a:prstGeom>
        </p:spPr>
      </p:pic>
    </p:spTree>
    <p:extLst>
      <p:ext uri="{BB962C8B-B14F-4D97-AF65-F5344CB8AC3E}">
        <p14:creationId xmlns:p14="http://schemas.microsoft.com/office/powerpoint/2010/main" val="3131810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2" y="471696"/>
            <a:ext cx="9115088"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07904" y="471696"/>
            <a:ext cx="1634636" cy="369332"/>
          </a:xfrm>
          <a:prstGeom prst="rect">
            <a:avLst/>
          </a:prstGeom>
          <a:solidFill>
            <a:schemeClr val="accent1"/>
          </a:solidFill>
        </p:spPr>
        <p:txBody>
          <a:bodyPr wrap="square" rtlCol="0">
            <a:spAutoFit/>
          </a:bodyPr>
          <a:lstStyle/>
          <a:p>
            <a:pPr algn="ctr"/>
            <a:r>
              <a:rPr lang="en-GB" b="1" dirty="0" smtClean="0"/>
              <a:t>ACTIVE JULY!</a:t>
            </a:r>
            <a:endParaRPr lang="en-GB"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105723"/>
            <a:ext cx="989789" cy="5978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5723"/>
            <a:ext cx="989789" cy="597882"/>
          </a:xfrm>
          <a:prstGeom prst="rect">
            <a:avLst/>
          </a:prstGeom>
        </p:spPr>
      </p:pic>
      <p:sp>
        <p:nvSpPr>
          <p:cNvPr id="3" name="TextBox 2"/>
          <p:cNvSpPr txBox="1"/>
          <p:nvPr/>
        </p:nvSpPr>
        <p:spPr>
          <a:xfrm>
            <a:off x="2627784" y="5251767"/>
            <a:ext cx="6408712" cy="1323439"/>
          </a:xfrm>
          <a:prstGeom prst="rect">
            <a:avLst/>
          </a:prstGeom>
          <a:solidFill>
            <a:schemeClr val="bg1">
              <a:lumMod val="95000"/>
            </a:schemeClr>
          </a:solidFill>
        </p:spPr>
        <p:txBody>
          <a:bodyPr wrap="square" rtlCol="0">
            <a:spAutoFit/>
          </a:bodyPr>
          <a:lstStyle/>
          <a:p>
            <a:r>
              <a:rPr lang="en-GB" sz="1600" dirty="0" smtClean="0"/>
              <a:t>Let’s get active in July!</a:t>
            </a:r>
          </a:p>
          <a:p>
            <a:r>
              <a:rPr lang="en-GB" sz="1600" dirty="0" smtClean="0"/>
              <a:t>Try each of these activities with the people you’re with!</a:t>
            </a:r>
          </a:p>
          <a:p>
            <a:r>
              <a:rPr lang="en-GB" sz="1600" dirty="0" smtClean="0"/>
              <a:t>Challenge yourself to get as many bronze/silver/gold as you can! Keep track and celebrate your achievements!</a:t>
            </a:r>
          </a:p>
          <a:p>
            <a:r>
              <a:rPr lang="en-GB" sz="1600" dirty="0" smtClean="0"/>
              <a:t>Remember it is important to stay active and healthy!</a:t>
            </a:r>
            <a:endParaRPr lang="en-GB" sz="1600" dirty="0"/>
          </a:p>
        </p:txBody>
      </p:sp>
    </p:spTree>
    <p:extLst>
      <p:ext uri="{BB962C8B-B14F-4D97-AF65-F5344CB8AC3E}">
        <p14:creationId xmlns:p14="http://schemas.microsoft.com/office/powerpoint/2010/main" val="1217033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Hexagon 5"/>
          <p:cNvSpPr/>
          <p:nvPr/>
        </p:nvSpPr>
        <p:spPr>
          <a:xfrm>
            <a:off x="1" y="2708920"/>
            <a:ext cx="3456384" cy="2736304"/>
          </a:xfrm>
          <a:prstGeom prst="hexag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p:cNvSpPr/>
          <p:nvPr/>
        </p:nvSpPr>
        <p:spPr>
          <a:xfrm>
            <a:off x="2843809" y="1288907"/>
            <a:ext cx="3456384" cy="2736304"/>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p:cNvSpPr/>
          <p:nvPr/>
        </p:nvSpPr>
        <p:spPr>
          <a:xfrm>
            <a:off x="5687617" y="2739380"/>
            <a:ext cx="3456384" cy="2736304"/>
          </a:xfrm>
          <a:prstGeom prst="hexag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26790" y="3028383"/>
            <a:ext cx="2952329" cy="1754326"/>
          </a:xfrm>
          <a:prstGeom prst="rect">
            <a:avLst/>
          </a:prstGeom>
          <a:noFill/>
        </p:spPr>
        <p:txBody>
          <a:bodyPr wrap="square" rtlCol="0">
            <a:spAutoFit/>
          </a:bodyPr>
          <a:lstStyle/>
          <a:p>
            <a:pPr algn="ctr"/>
            <a:r>
              <a:rPr lang="en-GB" u="sng" dirty="0">
                <a:latin typeface="Chicken Soup" pitchFamily="2" charset="0"/>
              </a:rPr>
              <a:t>Follow the leader</a:t>
            </a:r>
            <a:r>
              <a:rPr lang="en-GB" dirty="0">
                <a:latin typeface="Chicken Soup" pitchFamily="2" charset="0"/>
              </a:rPr>
              <a:t/>
            </a:r>
            <a:br>
              <a:rPr lang="en-GB" dirty="0">
                <a:latin typeface="Chicken Soup" pitchFamily="2" charset="0"/>
              </a:rPr>
            </a:br>
            <a:r>
              <a:rPr lang="en-GB" dirty="0">
                <a:latin typeface="Chicken Soup" pitchFamily="2" charset="0"/>
              </a:rPr>
              <a:t/>
            </a:r>
            <a:br>
              <a:rPr lang="en-GB" dirty="0">
                <a:latin typeface="Chicken Soup" pitchFamily="2" charset="0"/>
              </a:rPr>
            </a:br>
            <a:r>
              <a:rPr lang="en-GB" dirty="0">
                <a:latin typeface="Chicken Soup" pitchFamily="2" charset="0"/>
              </a:rPr>
              <a:t>In small groups behind each other follow and repeat the actions and directions of the person in the front. Swap and take turns</a:t>
            </a:r>
          </a:p>
        </p:txBody>
      </p:sp>
      <p:sp>
        <p:nvSpPr>
          <p:cNvPr id="10" name="TextBox 9"/>
          <p:cNvSpPr txBox="1"/>
          <p:nvPr/>
        </p:nvSpPr>
        <p:spPr>
          <a:xfrm>
            <a:off x="3203849" y="1288907"/>
            <a:ext cx="2736304" cy="2339102"/>
          </a:xfrm>
          <a:prstGeom prst="rect">
            <a:avLst/>
          </a:prstGeom>
          <a:noFill/>
        </p:spPr>
        <p:txBody>
          <a:bodyPr wrap="square" rtlCol="0">
            <a:spAutoFit/>
          </a:bodyPr>
          <a:lstStyle/>
          <a:p>
            <a:pPr algn="ctr"/>
            <a:r>
              <a:rPr lang="en-GB" u="sng" dirty="0">
                <a:latin typeface="Chicken Soup" pitchFamily="2" charset="0"/>
              </a:rPr>
              <a:t>Tails</a:t>
            </a:r>
            <a:br>
              <a:rPr lang="en-GB" u="sng" dirty="0">
                <a:latin typeface="Chicken Soup" pitchFamily="2" charset="0"/>
              </a:rPr>
            </a:br>
            <a:r>
              <a:rPr lang="en-GB" sz="1600" dirty="0">
                <a:latin typeface="Chicken Soup" pitchFamily="2" charset="0"/>
              </a:rPr>
              <a:t>Each pair should make a square or a circle with cones. Tuck a tail into shorts. Stand opposite each other and side step around the shape to catch the opposition’s tail while protection their own</a:t>
            </a:r>
            <a:endParaRPr lang="en-GB" sz="1600" u="sng" dirty="0">
              <a:latin typeface="Chicken Soup" pitchFamily="2" charset="0"/>
            </a:endParaRPr>
          </a:p>
        </p:txBody>
      </p:sp>
      <p:sp>
        <p:nvSpPr>
          <p:cNvPr id="11" name="TextBox 10"/>
          <p:cNvSpPr txBox="1"/>
          <p:nvPr/>
        </p:nvSpPr>
        <p:spPr>
          <a:xfrm>
            <a:off x="6011653" y="2842929"/>
            <a:ext cx="2808311" cy="2585323"/>
          </a:xfrm>
          <a:prstGeom prst="rect">
            <a:avLst/>
          </a:prstGeom>
          <a:noFill/>
        </p:spPr>
        <p:txBody>
          <a:bodyPr wrap="square" rtlCol="0">
            <a:spAutoFit/>
          </a:bodyPr>
          <a:lstStyle/>
          <a:p>
            <a:pPr algn="ctr"/>
            <a:r>
              <a:rPr lang="en-GB" u="sng" dirty="0">
                <a:latin typeface="Chicken Soup" pitchFamily="2" charset="0"/>
              </a:rPr>
              <a:t>On the whistle</a:t>
            </a:r>
          </a:p>
          <a:p>
            <a:pPr algn="ctr"/>
            <a:r>
              <a:rPr lang="en-GB" sz="1600" dirty="0">
                <a:latin typeface="Chicken Soup" pitchFamily="2" charset="0"/>
              </a:rPr>
              <a:t>Demonstrate that each whistle signals a different movement</a:t>
            </a:r>
            <a:br>
              <a:rPr lang="en-GB" sz="1600" dirty="0">
                <a:latin typeface="Chicken Soup" pitchFamily="2" charset="0"/>
              </a:rPr>
            </a:br>
            <a:r>
              <a:rPr lang="en-GB" sz="1600" dirty="0" err="1">
                <a:latin typeface="Chicken Soup" pitchFamily="2" charset="0"/>
              </a:rPr>
              <a:t>e.g</a:t>
            </a:r>
            <a:r>
              <a:rPr lang="en-GB" sz="1600" dirty="0">
                <a:latin typeface="Chicken Soup" pitchFamily="2" charset="0"/>
              </a:rPr>
              <a:t> 1 whistle= jog</a:t>
            </a:r>
            <a:br>
              <a:rPr lang="en-GB" sz="1600" dirty="0">
                <a:latin typeface="Chicken Soup" pitchFamily="2" charset="0"/>
              </a:rPr>
            </a:br>
            <a:r>
              <a:rPr lang="en-GB" sz="1600" dirty="0">
                <a:latin typeface="Chicken Soup" pitchFamily="2" charset="0"/>
              </a:rPr>
              <a:t>2 whistles= jump</a:t>
            </a:r>
            <a:br>
              <a:rPr lang="en-GB" sz="1600" dirty="0">
                <a:latin typeface="Chicken Soup" pitchFamily="2" charset="0"/>
              </a:rPr>
            </a:br>
            <a:r>
              <a:rPr lang="en-GB" sz="1600" dirty="0">
                <a:latin typeface="Chicken Soup" pitchFamily="2" charset="0"/>
              </a:rPr>
              <a:t>3 whistles = touch the </a:t>
            </a:r>
            <a:r>
              <a:rPr lang="en-GB" sz="1600" dirty="0" smtClean="0">
                <a:latin typeface="Chicken Soup" pitchFamily="2" charset="0"/>
              </a:rPr>
              <a:t>ground</a:t>
            </a:r>
            <a:endParaRPr lang="en-GB" sz="1600" dirty="0">
              <a:latin typeface="Chicken Soup" pitchFamily="2" charset="0"/>
            </a:endParaRPr>
          </a:p>
          <a:p>
            <a:pPr algn="ctr"/>
            <a:r>
              <a:rPr lang="en-GB" sz="1600" dirty="0">
                <a:latin typeface="Chicken Soup" pitchFamily="2" charset="0"/>
              </a:rPr>
              <a:t>Gradually add/change the signals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005" y="4365104"/>
            <a:ext cx="1507992" cy="910902"/>
          </a:xfrm>
          <a:prstGeom prst="rect">
            <a:avLst/>
          </a:prstGeom>
        </p:spPr>
      </p:pic>
    </p:spTree>
    <p:extLst>
      <p:ext uri="{BB962C8B-B14F-4D97-AF65-F5344CB8AC3E}">
        <p14:creationId xmlns:p14="http://schemas.microsoft.com/office/powerpoint/2010/main" val="1128950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Hexagon 5"/>
          <p:cNvSpPr/>
          <p:nvPr/>
        </p:nvSpPr>
        <p:spPr>
          <a:xfrm>
            <a:off x="1" y="1455068"/>
            <a:ext cx="3456384" cy="2736304"/>
          </a:xfrm>
          <a:prstGeom prst="hexag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p:cNvSpPr/>
          <p:nvPr/>
        </p:nvSpPr>
        <p:spPr>
          <a:xfrm>
            <a:off x="2843809" y="2852936"/>
            <a:ext cx="3456384" cy="2736304"/>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p:cNvSpPr/>
          <p:nvPr/>
        </p:nvSpPr>
        <p:spPr>
          <a:xfrm>
            <a:off x="5652467" y="1371253"/>
            <a:ext cx="3456384" cy="2736304"/>
          </a:xfrm>
          <a:prstGeom prst="hexag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51520" y="1628800"/>
            <a:ext cx="2952329" cy="2616101"/>
          </a:xfrm>
          <a:prstGeom prst="rect">
            <a:avLst/>
          </a:prstGeom>
          <a:noFill/>
        </p:spPr>
        <p:txBody>
          <a:bodyPr wrap="square" rtlCol="0">
            <a:spAutoFit/>
          </a:bodyPr>
          <a:lstStyle/>
          <a:p>
            <a:pPr algn="ctr"/>
            <a:r>
              <a:rPr lang="en-GB" u="sng" dirty="0">
                <a:latin typeface="Chicken Soup" pitchFamily="2" charset="0"/>
              </a:rPr>
              <a:t>Dynamic </a:t>
            </a:r>
            <a:r>
              <a:rPr lang="en-GB" u="sng" dirty="0" smtClean="0">
                <a:latin typeface="Chicken Soup" pitchFamily="2" charset="0"/>
              </a:rPr>
              <a:t>Stretches</a:t>
            </a:r>
            <a:endParaRPr lang="en-GB" u="sng" dirty="0">
              <a:latin typeface="Chicken Soup" pitchFamily="2" charset="0"/>
            </a:endParaRPr>
          </a:p>
          <a:p>
            <a:pPr algn="ctr"/>
            <a:r>
              <a:rPr lang="en-GB" sz="1200" dirty="0">
                <a:latin typeface="Chicken Soup" pitchFamily="2" charset="0"/>
              </a:rPr>
              <a:t>Mo bot (Side step making M)</a:t>
            </a:r>
            <a:br>
              <a:rPr lang="en-GB" sz="1200" dirty="0">
                <a:latin typeface="Chicken Soup" pitchFamily="2" charset="0"/>
              </a:rPr>
            </a:br>
            <a:r>
              <a:rPr lang="en-GB" sz="1200" dirty="0">
                <a:latin typeface="Chicken Soup" pitchFamily="2" charset="0"/>
              </a:rPr>
              <a:t>Zombies (straight arms with straight legs kicking to reach them, best zombie noises)</a:t>
            </a:r>
            <a:br>
              <a:rPr lang="en-GB" sz="1200" dirty="0">
                <a:latin typeface="Chicken Soup" pitchFamily="2" charset="0"/>
              </a:rPr>
            </a:br>
            <a:r>
              <a:rPr lang="en-GB" sz="1200" dirty="0">
                <a:latin typeface="Chicken Soup" pitchFamily="2" charset="0"/>
              </a:rPr>
              <a:t>Sumo squats (added sound </a:t>
            </a:r>
            <a:r>
              <a:rPr lang="en-GB" sz="1200" dirty="0" err="1">
                <a:latin typeface="Chicken Soup" pitchFamily="2" charset="0"/>
              </a:rPr>
              <a:t>effcts</a:t>
            </a:r>
            <a:r>
              <a:rPr lang="en-GB" sz="1200" dirty="0">
                <a:latin typeface="Chicken Soup" pitchFamily="2" charset="0"/>
              </a:rPr>
              <a:t>)</a:t>
            </a:r>
            <a:br>
              <a:rPr lang="en-GB" sz="1200" dirty="0">
                <a:latin typeface="Chicken Soup" pitchFamily="2" charset="0"/>
              </a:rPr>
            </a:br>
            <a:r>
              <a:rPr lang="en-GB" sz="1200" dirty="0">
                <a:latin typeface="Chicken Soup" pitchFamily="2" charset="0"/>
              </a:rPr>
              <a:t>Strictly Come Dancing (Grape vine with music)</a:t>
            </a:r>
            <a:br>
              <a:rPr lang="en-GB" sz="1200" dirty="0">
                <a:latin typeface="Chicken Soup" pitchFamily="2" charset="0"/>
              </a:rPr>
            </a:br>
            <a:r>
              <a:rPr lang="en-GB" sz="1200" dirty="0">
                <a:latin typeface="Chicken Soup" pitchFamily="2" charset="0"/>
              </a:rPr>
              <a:t>Lunges</a:t>
            </a:r>
            <a:br>
              <a:rPr lang="en-GB" sz="1200" dirty="0">
                <a:latin typeface="Chicken Soup" pitchFamily="2" charset="0"/>
              </a:rPr>
            </a:br>
            <a:r>
              <a:rPr lang="en-GB" sz="1200" dirty="0">
                <a:latin typeface="Chicken Soup" pitchFamily="2" charset="0"/>
              </a:rPr>
              <a:t>Can </a:t>
            </a:r>
            <a:r>
              <a:rPr lang="en-GB" sz="1200" dirty="0" err="1">
                <a:latin typeface="Chicken Soup" pitchFamily="2" charset="0"/>
              </a:rPr>
              <a:t>Can</a:t>
            </a:r>
            <a:r>
              <a:rPr lang="en-GB" sz="1200" dirty="0">
                <a:latin typeface="Chicken Soup" pitchFamily="2" charset="0"/>
              </a:rPr>
              <a:t/>
            </a:r>
            <a:br>
              <a:rPr lang="en-GB" sz="1200" dirty="0">
                <a:latin typeface="Chicken Soup" pitchFamily="2" charset="0"/>
              </a:rPr>
            </a:br>
            <a:r>
              <a:rPr lang="en-GB" sz="1200" dirty="0">
                <a:latin typeface="Chicken Soup" pitchFamily="2" charset="0"/>
              </a:rPr>
              <a:t>Open/Close the gate</a:t>
            </a:r>
            <a:br>
              <a:rPr lang="en-GB" sz="1200" dirty="0">
                <a:latin typeface="Chicken Soup" pitchFamily="2" charset="0"/>
              </a:rPr>
            </a:br>
            <a:r>
              <a:rPr lang="en-GB" sz="1200" dirty="0">
                <a:latin typeface="Chicken Soup" pitchFamily="2" charset="0"/>
              </a:rPr>
              <a:t>Heel Flick</a:t>
            </a:r>
            <a:r>
              <a:rPr lang="en-GB" sz="1400" dirty="0">
                <a:latin typeface="Chicken Soup" pitchFamily="2" charset="0"/>
              </a:rPr>
              <a:t/>
            </a:r>
            <a:br>
              <a:rPr lang="en-GB" sz="1400" dirty="0">
                <a:latin typeface="Chicken Soup" pitchFamily="2" charset="0"/>
              </a:rPr>
            </a:br>
            <a:endParaRPr lang="en-GB" sz="1400" dirty="0">
              <a:latin typeface="Chicken Soup" pitchFamily="2" charset="0"/>
            </a:endParaRPr>
          </a:p>
        </p:txBody>
      </p:sp>
      <p:sp>
        <p:nvSpPr>
          <p:cNvPr id="10" name="TextBox 9"/>
          <p:cNvSpPr txBox="1"/>
          <p:nvPr/>
        </p:nvSpPr>
        <p:spPr>
          <a:xfrm>
            <a:off x="3203849" y="3020759"/>
            <a:ext cx="2736304" cy="2523768"/>
          </a:xfrm>
          <a:prstGeom prst="rect">
            <a:avLst/>
          </a:prstGeom>
          <a:noFill/>
        </p:spPr>
        <p:txBody>
          <a:bodyPr wrap="square" rtlCol="0">
            <a:spAutoFit/>
          </a:bodyPr>
          <a:lstStyle/>
          <a:p>
            <a:pPr algn="ctr"/>
            <a:r>
              <a:rPr lang="en-GB" u="sng" dirty="0">
                <a:latin typeface="Chicken Soup" pitchFamily="2" charset="0"/>
              </a:rPr>
              <a:t>Bean Game</a:t>
            </a:r>
          </a:p>
          <a:p>
            <a:pPr algn="ctr"/>
            <a:r>
              <a:rPr lang="en-GB" sz="1400" dirty="0" smtClean="0">
                <a:latin typeface="Chicken Soup" pitchFamily="2" charset="0"/>
              </a:rPr>
              <a:t>Jumping </a:t>
            </a:r>
            <a:r>
              <a:rPr lang="en-GB" sz="1400" dirty="0">
                <a:latin typeface="Chicken Soup" pitchFamily="2" charset="0"/>
              </a:rPr>
              <a:t>Bean- jump up and down</a:t>
            </a:r>
            <a:br>
              <a:rPr lang="en-GB" sz="1400" dirty="0">
                <a:latin typeface="Chicken Soup" pitchFamily="2" charset="0"/>
              </a:rPr>
            </a:br>
            <a:r>
              <a:rPr lang="en-GB" sz="1400" dirty="0">
                <a:latin typeface="Chicken Soup" pitchFamily="2" charset="0"/>
              </a:rPr>
              <a:t>Runner bean- run around space</a:t>
            </a:r>
            <a:br>
              <a:rPr lang="en-GB" sz="1400" dirty="0">
                <a:latin typeface="Chicken Soup" pitchFamily="2" charset="0"/>
              </a:rPr>
            </a:br>
            <a:r>
              <a:rPr lang="en-GB" sz="1400" dirty="0">
                <a:latin typeface="Chicken Soup" pitchFamily="2" charset="0"/>
              </a:rPr>
              <a:t>Broad bean- stretch arms/legs as wide as possible</a:t>
            </a:r>
          </a:p>
          <a:p>
            <a:pPr algn="ctr"/>
            <a:r>
              <a:rPr lang="en-GB" sz="1400" dirty="0">
                <a:latin typeface="Chicken Soup" pitchFamily="2" charset="0"/>
              </a:rPr>
              <a:t>Jelly Bean- wobble like jelly</a:t>
            </a:r>
          </a:p>
          <a:p>
            <a:pPr algn="ctr"/>
            <a:r>
              <a:rPr lang="en-GB" sz="1400" dirty="0">
                <a:latin typeface="Chicken Soup" pitchFamily="2" charset="0"/>
              </a:rPr>
              <a:t>French Bean- Can </a:t>
            </a:r>
            <a:r>
              <a:rPr lang="en-GB" sz="1400" dirty="0" err="1">
                <a:latin typeface="Chicken Soup" pitchFamily="2" charset="0"/>
              </a:rPr>
              <a:t>Can</a:t>
            </a:r>
            <a:endParaRPr lang="en-GB" sz="1400" dirty="0">
              <a:latin typeface="Chicken Soup" pitchFamily="2" charset="0"/>
            </a:endParaRPr>
          </a:p>
          <a:p>
            <a:pPr algn="ctr"/>
            <a:r>
              <a:rPr lang="en-GB" sz="1400" dirty="0">
                <a:latin typeface="Chicken Soup" pitchFamily="2" charset="0"/>
              </a:rPr>
              <a:t>Bean Pie- Form a group</a:t>
            </a:r>
            <a:br>
              <a:rPr lang="en-GB" sz="1400" dirty="0">
                <a:latin typeface="Chicken Soup" pitchFamily="2" charset="0"/>
              </a:rPr>
            </a:br>
            <a:r>
              <a:rPr lang="en-GB" sz="1400" dirty="0">
                <a:latin typeface="Chicken Soup" pitchFamily="2" charset="0"/>
              </a:rPr>
              <a:t>Kidney Bean- bench and touch toes</a:t>
            </a:r>
          </a:p>
        </p:txBody>
      </p:sp>
      <p:sp>
        <p:nvSpPr>
          <p:cNvPr id="11" name="TextBox 10"/>
          <p:cNvSpPr txBox="1"/>
          <p:nvPr/>
        </p:nvSpPr>
        <p:spPr>
          <a:xfrm>
            <a:off x="5940152" y="1455068"/>
            <a:ext cx="2808311" cy="2308324"/>
          </a:xfrm>
          <a:prstGeom prst="rect">
            <a:avLst/>
          </a:prstGeom>
          <a:noFill/>
        </p:spPr>
        <p:txBody>
          <a:bodyPr wrap="square" rtlCol="0">
            <a:spAutoFit/>
          </a:bodyPr>
          <a:lstStyle/>
          <a:p>
            <a:pPr algn="ctr"/>
            <a:r>
              <a:rPr lang="en-GB" u="sng" dirty="0">
                <a:latin typeface="Chicken Soup" pitchFamily="2" charset="0"/>
              </a:rPr>
              <a:t>Pizza Toppings</a:t>
            </a:r>
            <a:br>
              <a:rPr lang="en-GB" u="sng" dirty="0">
                <a:latin typeface="Chicken Soup" pitchFamily="2" charset="0"/>
              </a:rPr>
            </a:br>
            <a:r>
              <a:rPr lang="en-GB" sz="1400" dirty="0" smtClean="0">
                <a:latin typeface="Chicken Soup" pitchFamily="2" charset="0"/>
              </a:rPr>
              <a:t>Start </a:t>
            </a:r>
            <a:r>
              <a:rPr lang="en-GB" sz="1400" dirty="0">
                <a:latin typeface="Chicken Soup" pitchFamily="2" charset="0"/>
              </a:rPr>
              <a:t>at one side of the playground. Choose a ‘chef’ who will catch the pizza toppings. When caught, the children also become chefs. Label children </a:t>
            </a:r>
            <a:r>
              <a:rPr lang="en-GB" sz="1400" dirty="0" err="1">
                <a:latin typeface="Chicken Soup" pitchFamily="2" charset="0"/>
              </a:rPr>
              <a:t>e.g</a:t>
            </a:r>
            <a:r>
              <a:rPr lang="en-GB" sz="1400" dirty="0">
                <a:latin typeface="Chicken Soup" pitchFamily="2" charset="0"/>
              </a:rPr>
              <a:t> cheese, tomato, pepperoni, ham. Shout a topping and children try to run from one side</a:t>
            </a:r>
            <a:br>
              <a:rPr lang="en-GB" sz="1400" dirty="0">
                <a:latin typeface="Chicken Soup" pitchFamily="2" charset="0"/>
              </a:rPr>
            </a:br>
            <a:r>
              <a:rPr lang="en-GB" sz="1400" dirty="0">
                <a:latin typeface="Chicken Soup" pitchFamily="2" charset="0"/>
              </a:rPr>
              <a:t>to another without being caught.</a:t>
            </a:r>
            <a:endParaRPr lang="en-GB" sz="1400" u="sng" dirty="0">
              <a:latin typeface="Chicken Soup" pitchFamily="2"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005" y="1358677"/>
            <a:ext cx="1507992" cy="910902"/>
          </a:xfrm>
          <a:prstGeom prst="rect">
            <a:avLst/>
          </a:prstGeom>
        </p:spPr>
      </p:pic>
    </p:spTree>
    <p:extLst>
      <p:ext uri="{BB962C8B-B14F-4D97-AF65-F5344CB8AC3E}">
        <p14:creationId xmlns:p14="http://schemas.microsoft.com/office/powerpoint/2010/main" val="1837743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Hexagon 5"/>
          <p:cNvSpPr/>
          <p:nvPr/>
        </p:nvSpPr>
        <p:spPr>
          <a:xfrm>
            <a:off x="1" y="2708920"/>
            <a:ext cx="3456384" cy="2736304"/>
          </a:xfrm>
          <a:prstGeom prst="hexag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p:cNvSpPr/>
          <p:nvPr/>
        </p:nvSpPr>
        <p:spPr>
          <a:xfrm>
            <a:off x="2843809" y="1288907"/>
            <a:ext cx="3456384" cy="2736304"/>
          </a:xfrm>
          <a:prstGeom prst="hexag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p:cNvSpPr/>
          <p:nvPr/>
        </p:nvSpPr>
        <p:spPr>
          <a:xfrm>
            <a:off x="5687617" y="2739380"/>
            <a:ext cx="3456384" cy="2736304"/>
          </a:xfrm>
          <a:prstGeom prst="hexag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26790" y="2881474"/>
            <a:ext cx="2952329" cy="1877437"/>
          </a:xfrm>
          <a:prstGeom prst="rect">
            <a:avLst/>
          </a:prstGeom>
          <a:noFill/>
        </p:spPr>
        <p:txBody>
          <a:bodyPr wrap="square" rtlCol="0">
            <a:spAutoFit/>
          </a:bodyPr>
          <a:lstStyle/>
          <a:p>
            <a:pPr algn="ctr"/>
            <a:r>
              <a:rPr lang="en-GB" u="sng" dirty="0">
                <a:latin typeface="Chicken Soup" pitchFamily="2" charset="0"/>
              </a:rPr>
              <a:t>Domes &amp; Dishes</a:t>
            </a:r>
            <a:r>
              <a:rPr lang="en-GB" dirty="0">
                <a:latin typeface="Chicken Soup" pitchFamily="2" charset="0"/>
              </a:rPr>
              <a:t/>
            </a:r>
            <a:br>
              <a:rPr lang="en-GB" dirty="0">
                <a:latin typeface="Chicken Soup" pitchFamily="2" charset="0"/>
              </a:rPr>
            </a:br>
            <a:r>
              <a:rPr lang="en-GB" dirty="0">
                <a:latin typeface="Chicken Soup" pitchFamily="2" charset="0"/>
              </a:rPr>
              <a:t/>
            </a:r>
            <a:br>
              <a:rPr lang="en-GB" dirty="0">
                <a:latin typeface="Chicken Soup" pitchFamily="2" charset="0"/>
              </a:rPr>
            </a:br>
            <a:r>
              <a:rPr lang="en-GB" sz="1600" dirty="0">
                <a:latin typeface="Chicken Soup" pitchFamily="2" charset="0"/>
              </a:rPr>
              <a:t>Place domes and dishes (cones upside down) in the space. Allocate either dome or a dish to a child. Give time limit to turn the cones. Side with most wins. </a:t>
            </a:r>
            <a:br>
              <a:rPr lang="en-GB" sz="1600" dirty="0">
                <a:latin typeface="Chicken Soup" pitchFamily="2" charset="0"/>
              </a:rPr>
            </a:br>
            <a:r>
              <a:rPr lang="en-GB" sz="1600" dirty="0">
                <a:latin typeface="Chicken Soup" pitchFamily="2" charset="0"/>
              </a:rPr>
              <a:t>(Split into smaller groups if space allows)</a:t>
            </a:r>
          </a:p>
        </p:txBody>
      </p:sp>
      <p:sp>
        <p:nvSpPr>
          <p:cNvPr id="10" name="TextBox 9"/>
          <p:cNvSpPr txBox="1"/>
          <p:nvPr/>
        </p:nvSpPr>
        <p:spPr>
          <a:xfrm>
            <a:off x="3210720" y="1411768"/>
            <a:ext cx="2736304" cy="2585323"/>
          </a:xfrm>
          <a:prstGeom prst="rect">
            <a:avLst/>
          </a:prstGeom>
          <a:noFill/>
        </p:spPr>
        <p:txBody>
          <a:bodyPr wrap="square" rtlCol="0">
            <a:spAutoFit/>
          </a:bodyPr>
          <a:lstStyle/>
          <a:p>
            <a:pPr algn="ctr"/>
            <a:r>
              <a:rPr lang="en-GB" u="sng" dirty="0">
                <a:latin typeface="Chicken Soup" pitchFamily="2" charset="0"/>
              </a:rPr>
              <a:t>Rats &amp; Rabbits</a:t>
            </a:r>
            <a:br>
              <a:rPr lang="en-GB" u="sng" dirty="0">
                <a:latin typeface="Chicken Soup" pitchFamily="2" charset="0"/>
              </a:rPr>
            </a:br>
            <a:r>
              <a:rPr lang="en-GB" sz="1600" dirty="0" smtClean="0">
                <a:latin typeface="Chicken Soup" pitchFamily="2" charset="0"/>
              </a:rPr>
              <a:t>Children </a:t>
            </a:r>
            <a:r>
              <a:rPr lang="en-GB" sz="1600" dirty="0">
                <a:latin typeface="Chicken Soup" pitchFamily="2" charset="0"/>
              </a:rPr>
              <a:t>in pairs in the middle of the playground facing outwards. Label either rat or rabbit. If you shout ‘rabbit’ the rabbit must run in a straight line to a point. The rat must try and catch the rabbit before the end point.</a:t>
            </a:r>
          </a:p>
        </p:txBody>
      </p:sp>
      <p:sp>
        <p:nvSpPr>
          <p:cNvPr id="11" name="TextBox 10"/>
          <p:cNvSpPr txBox="1"/>
          <p:nvPr/>
        </p:nvSpPr>
        <p:spPr>
          <a:xfrm>
            <a:off x="6011653" y="2842929"/>
            <a:ext cx="2808311" cy="2308324"/>
          </a:xfrm>
          <a:prstGeom prst="rect">
            <a:avLst/>
          </a:prstGeom>
          <a:noFill/>
        </p:spPr>
        <p:txBody>
          <a:bodyPr wrap="square" rtlCol="0">
            <a:spAutoFit/>
          </a:bodyPr>
          <a:lstStyle/>
          <a:p>
            <a:pPr algn="ctr"/>
            <a:r>
              <a:rPr lang="en-GB" u="sng" dirty="0">
                <a:latin typeface="Chicken Soup" pitchFamily="2" charset="0"/>
              </a:rPr>
              <a:t>Rock, paper, scissors</a:t>
            </a:r>
            <a:br>
              <a:rPr lang="en-GB" u="sng" dirty="0">
                <a:latin typeface="Chicken Soup" pitchFamily="2" charset="0"/>
              </a:rPr>
            </a:br>
            <a:r>
              <a:rPr lang="en-GB" sz="1400" dirty="0" smtClean="0">
                <a:latin typeface="Chicken Soup" pitchFamily="2" charset="0"/>
              </a:rPr>
              <a:t>Set </a:t>
            </a:r>
            <a:r>
              <a:rPr lang="en-GB" sz="1400" dirty="0">
                <a:latin typeface="Chicken Soup" pitchFamily="2" charset="0"/>
              </a:rPr>
              <a:t>out 3 zones. Split children into 2 groups leaving the middle zone free. Travel into the middle zone, meet a partner and do rock, paper, scissors and travel to the other side. When travelling think of a different way each time </a:t>
            </a:r>
            <a:r>
              <a:rPr lang="en-GB" sz="1400" dirty="0" err="1">
                <a:latin typeface="Chicken Soup" pitchFamily="2" charset="0"/>
              </a:rPr>
              <a:t>e.g</a:t>
            </a:r>
            <a:r>
              <a:rPr lang="en-GB" sz="1400" dirty="0">
                <a:latin typeface="Chicken Soup" pitchFamily="2" charset="0"/>
              </a:rPr>
              <a:t> hop, skip, jump, hopscotch, spin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4876" y="4303460"/>
            <a:ext cx="1507992" cy="910902"/>
          </a:xfrm>
          <a:prstGeom prst="rect">
            <a:avLst/>
          </a:prstGeom>
        </p:spPr>
      </p:pic>
    </p:spTree>
    <p:extLst>
      <p:ext uri="{BB962C8B-B14F-4D97-AF65-F5344CB8AC3E}">
        <p14:creationId xmlns:p14="http://schemas.microsoft.com/office/powerpoint/2010/main" val="290198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5"/>
          <p:cNvSpPr txBox="1">
            <a:spLocks noChangeArrowheads="1"/>
          </p:cNvSpPr>
          <p:nvPr/>
        </p:nvSpPr>
        <p:spPr bwMode="auto">
          <a:xfrm>
            <a:off x="1269951" y="1315641"/>
            <a:ext cx="6791325" cy="4027487"/>
          </a:xfrm>
          <a:prstGeom prst="rect">
            <a:avLst/>
          </a:prstGeom>
          <a:solidFill>
            <a:schemeClr val="accent6">
              <a:lumMod val="20000"/>
              <a:lumOff val="80000"/>
            </a:schemeClr>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4800" dirty="0">
                <a:solidFill>
                  <a:srgbClr val="000000"/>
                </a:solidFill>
                <a:latin typeface="Play Day - Personal Use" pitchFamily="50" charset="0"/>
                <a:cs typeface="Arial" pitchFamily="34" charset="0"/>
              </a:rPr>
              <a:t>No/Limited Equipment</a:t>
            </a:r>
            <a:br>
              <a:rPr lang="en-GB" sz="4800" dirty="0">
                <a:solidFill>
                  <a:srgbClr val="000000"/>
                </a:solidFill>
                <a:latin typeface="Play Day - Personal Use" pitchFamily="50" charset="0"/>
                <a:cs typeface="Arial" pitchFamily="34" charset="0"/>
              </a:rPr>
            </a:br>
            <a:r>
              <a:rPr lang="en-GB" sz="4800" dirty="0">
                <a:solidFill>
                  <a:srgbClr val="000000"/>
                </a:solidFill>
                <a:latin typeface="Play Day - Personal Use" pitchFamily="50" charset="0"/>
                <a:cs typeface="Arial" pitchFamily="34" charset="0"/>
              </a:rPr>
              <a:t>Socially distanced</a:t>
            </a:r>
            <a:br>
              <a:rPr lang="en-GB" sz="4800" dirty="0">
                <a:solidFill>
                  <a:srgbClr val="000000"/>
                </a:solidFill>
                <a:latin typeface="Play Day - Personal Use" pitchFamily="50" charset="0"/>
                <a:cs typeface="Arial" pitchFamily="34" charset="0"/>
              </a:rPr>
            </a:br>
            <a:r>
              <a:rPr lang="en-GB" sz="4800" dirty="0">
                <a:solidFill>
                  <a:srgbClr val="000000"/>
                </a:solidFill>
                <a:latin typeface="Play Day - Personal Use" pitchFamily="50" charset="0"/>
                <a:cs typeface="Arial" pitchFamily="34" charset="0"/>
              </a:rPr>
              <a:t>PE Activities</a:t>
            </a:r>
            <a:endParaRPr kumimoji="0" lang="en-US" sz="4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352528"/>
            <a:ext cx="1507992" cy="9109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193" y="4352528"/>
            <a:ext cx="1507992" cy="910902"/>
          </a:xfrm>
          <a:prstGeom prst="rect">
            <a:avLst/>
          </a:prstGeom>
        </p:spPr>
      </p:pic>
    </p:spTree>
    <p:extLst>
      <p:ext uri="{BB962C8B-B14F-4D97-AF65-F5344CB8AC3E}">
        <p14:creationId xmlns:p14="http://schemas.microsoft.com/office/powerpoint/2010/main" val="3196039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72008" y="5850560"/>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63802" y="943410"/>
            <a:ext cx="4195807" cy="2462213"/>
          </a:xfrm>
          <a:prstGeom prst="rect">
            <a:avLst/>
          </a:prstGeom>
          <a:noFill/>
        </p:spPr>
        <p:txBody>
          <a:bodyPr wrap="square" rtlCol="0">
            <a:spAutoFit/>
          </a:bodyPr>
          <a:lstStyle/>
          <a:p>
            <a:r>
              <a:rPr lang="en-GB" sz="1600" u="sng" dirty="0">
                <a:latin typeface="Chicken Soup" pitchFamily="2" charset="0"/>
              </a:rPr>
              <a:t>Funny Running:</a:t>
            </a:r>
          </a:p>
          <a:p>
            <a:r>
              <a:rPr lang="en-GB" sz="1400" dirty="0">
                <a:latin typeface="Chicken Soup" pitchFamily="2" charset="0"/>
              </a:rPr>
              <a:t>The objective of funny running is to get from one side of the area to the other while moving like an animal.  You can choose a different animal for each pass, including monkeys, snakes, horses, and kangaroos. </a:t>
            </a:r>
            <a:br>
              <a:rPr lang="en-GB" sz="1400" dirty="0">
                <a:latin typeface="Chicken Soup" pitchFamily="2" charset="0"/>
              </a:rPr>
            </a:br>
            <a:r>
              <a:rPr lang="en-GB" sz="1400" dirty="0">
                <a:latin typeface="Chicken Soup" pitchFamily="2" charset="0"/>
              </a:rPr>
              <a:t>Alternatively, you could put some music on and the children must move in time to the music. They could make up their own moves, do the floss, dabbing </a:t>
            </a:r>
            <a:r>
              <a:rPr lang="en-GB" sz="1400" dirty="0" err="1">
                <a:latin typeface="Chicken Soup" pitchFamily="2" charset="0"/>
              </a:rPr>
              <a:t>etc</a:t>
            </a:r>
            <a:r>
              <a:rPr lang="en-GB" sz="1400" dirty="0">
                <a:latin typeface="Chicken Soup" pitchFamily="2" charset="0"/>
              </a:rPr>
              <a:t> </a:t>
            </a:r>
          </a:p>
          <a:p>
            <a:endParaRPr lang="en-GB" sz="1200" b="1" dirty="0">
              <a:solidFill>
                <a:srgbClr val="00B050"/>
              </a:solidFill>
            </a:endParaRPr>
          </a:p>
        </p:txBody>
      </p:sp>
      <p:sp>
        <p:nvSpPr>
          <p:cNvPr id="14" name="TextBox 13">
            <a:extLst>
              <a:ext uri="{FF2B5EF4-FFF2-40B4-BE49-F238E27FC236}">
                <a16:creationId xmlns:a16="http://schemas.microsoft.com/office/drawing/2014/main" xmlns="" id="{F6F068CC-4A78-41F3-8875-75310E078B2B}"/>
              </a:ext>
            </a:extLst>
          </p:cNvPr>
          <p:cNvSpPr txBox="1"/>
          <p:nvPr/>
        </p:nvSpPr>
        <p:spPr>
          <a:xfrm>
            <a:off x="4722194" y="3462575"/>
            <a:ext cx="4195807" cy="2646878"/>
          </a:xfrm>
          <a:prstGeom prst="rect">
            <a:avLst/>
          </a:prstGeom>
          <a:noFill/>
        </p:spPr>
        <p:txBody>
          <a:bodyPr wrap="square" rtlCol="0">
            <a:spAutoFit/>
          </a:bodyPr>
          <a:lstStyle/>
          <a:p>
            <a:r>
              <a:rPr lang="en-GB" sz="1400" u="sng" dirty="0">
                <a:latin typeface="Chicken Soup" pitchFamily="2" charset="0"/>
              </a:rPr>
              <a:t>Captain’s Coming:</a:t>
            </a:r>
            <a:br>
              <a:rPr lang="en-GB" sz="1400" u="sng" dirty="0">
                <a:latin typeface="Chicken Soup" pitchFamily="2" charset="0"/>
              </a:rPr>
            </a:br>
            <a:r>
              <a:rPr lang="en-GB" sz="1400" dirty="0">
                <a:latin typeface="Chicken Soup" pitchFamily="2" charset="0"/>
              </a:rPr>
              <a:t>Captain’s coming: Stand in a line and salute</a:t>
            </a:r>
          </a:p>
          <a:p>
            <a:r>
              <a:rPr lang="en-GB" sz="1400" dirty="0">
                <a:latin typeface="Chicken Soup" pitchFamily="2" charset="0"/>
              </a:rPr>
              <a:t>Scrub the deck: Pretend to scrub or do 10 push ups</a:t>
            </a:r>
          </a:p>
          <a:p>
            <a:r>
              <a:rPr lang="en-GB" sz="1400" dirty="0">
                <a:latin typeface="Chicken Soup" pitchFamily="2" charset="0"/>
              </a:rPr>
              <a:t>Man the lifeboats: Sit ups and pretend to row the oars</a:t>
            </a:r>
            <a:br>
              <a:rPr lang="en-GB" sz="1400" dirty="0">
                <a:latin typeface="Chicken Soup" pitchFamily="2" charset="0"/>
              </a:rPr>
            </a:br>
            <a:r>
              <a:rPr lang="en-GB" sz="1400" dirty="0">
                <a:latin typeface="Chicken Soup" pitchFamily="2" charset="0"/>
              </a:rPr>
              <a:t>Port: Run to the left hand side</a:t>
            </a:r>
            <a:br>
              <a:rPr lang="en-GB" sz="1400" dirty="0">
                <a:latin typeface="Chicken Soup" pitchFamily="2" charset="0"/>
              </a:rPr>
            </a:br>
            <a:r>
              <a:rPr lang="en-GB" sz="1400" dirty="0">
                <a:latin typeface="Chicken Soup" pitchFamily="2" charset="0"/>
              </a:rPr>
              <a:t>Starboard: Run to the right hand side</a:t>
            </a:r>
            <a:br>
              <a:rPr lang="en-GB" sz="1400" dirty="0">
                <a:latin typeface="Chicken Soup" pitchFamily="2" charset="0"/>
              </a:rPr>
            </a:br>
            <a:r>
              <a:rPr lang="en-GB" sz="1400" dirty="0">
                <a:latin typeface="Chicken Soup" pitchFamily="2" charset="0"/>
              </a:rPr>
              <a:t>Jellyfish: Lay on backs with arms and legs in the air shaking</a:t>
            </a:r>
          </a:p>
          <a:p>
            <a:r>
              <a:rPr lang="en-GB" sz="1400" dirty="0">
                <a:latin typeface="Chicken Soup" pitchFamily="2" charset="0"/>
              </a:rPr>
              <a:t>Climb the rope: Simulate actions for climbing rope</a:t>
            </a:r>
            <a:br>
              <a:rPr lang="en-GB" sz="1400" dirty="0">
                <a:latin typeface="Chicken Soup" pitchFamily="2" charset="0"/>
              </a:rPr>
            </a:br>
            <a:endParaRPr lang="en-GB" sz="1200" dirty="0"/>
          </a:p>
        </p:txBody>
      </p:sp>
      <p:sp>
        <p:nvSpPr>
          <p:cNvPr id="16" name="TextBox 15">
            <a:extLst>
              <a:ext uri="{FF2B5EF4-FFF2-40B4-BE49-F238E27FC236}">
                <a16:creationId xmlns:a16="http://schemas.microsoft.com/office/drawing/2014/main" xmlns="" id="{F6F068CC-4A78-41F3-8875-75310E078B2B}"/>
              </a:ext>
            </a:extLst>
          </p:cNvPr>
          <p:cNvSpPr txBox="1"/>
          <p:nvPr/>
        </p:nvSpPr>
        <p:spPr>
          <a:xfrm>
            <a:off x="222201" y="3489698"/>
            <a:ext cx="4195807" cy="2492990"/>
          </a:xfrm>
          <a:prstGeom prst="rect">
            <a:avLst/>
          </a:prstGeom>
          <a:noFill/>
        </p:spPr>
        <p:txBody>
          <a:bodyPr wrap="square" rtlCol="0">
            <a:spAutoFit/>
          </a:bodyPr>
          <a:lstStyle/>
          <a:p>
            <a:r>
              <a:rPr lang="en-GB" sz="1600" u="sng" dirty="0">
                <a:latin typeface="Chicken Soup" pitchFamily="2" charset="0"/>
              </a:rPr>
              <a:t>Skipping</a:t>
            </a:r>
            <a:br>
              <a:rPr lang="en-GB" sz="1600" u="sng" dirty="0">
                <a:latin typeface="Chicken Soup" pitchFamily="2" charset="0"/>
              </a:rPr>
            </a:br>
            <a:r>
              <a:rPr lang="en-GB" sz="1400" dirty="0">
                <a:latin typeface="Chicken Soup" pitchFamily="2" charset="0"/>
              </a:rPr>
              <a:t>Learn how to skip: 2 footed, moving, hopping, backwards</a:t>
            </a:r>
            <a:br>
              <a:rPr lang="en-GB" sz="1400" dirty="0">
                <a:latin typeface="Chicken Soup" pitchFamily="2" charset="0"/>
              </a:rPr>
            </a:br>
            <a:r>
              <a:rPr lang="en-GB" sz="1400" dirty="0">
                <a:latin typeface="Chicken Soup" pitchFamily="2" charset="0"/>
              </a:rPr>
              <a:t>Learn rhymes </a:t>
            </a:r>
            <a:r>
              <a:rPr lang="en-GB" sz="1400" dirty="0" err="1">
                <a:latin typeface="Chicken Soup" pitchFamily="2" charset="0"/>
              </a:rPr>
              <a:t>e.g</a:t>
            </a:r>
            <a:r>
              <a:rPr lang="en-GB" sz="1400" dirty="0">
                <a:latin typeface="Chicken Soup" pitchFamily="2" charset="0"/>
              </a:rPr>
              <a:t> Teddy Bear, Teddy Bear, girl guide dressed in blue</a:t>
            </a:r>
          </a:p>
          <a:p>
            <a:r>
              <a:rPr lang="en-GB" sz="1400" dirty="0">
                <a:latin typeface="Chicken Soup" pitchFamily="2" charset="0"/>
              </a:rPr>
              <a:t>To practice jumping over, one child could stand in the middle with the others forming a circle around. Person in the middle swings the rope against the floor in a circle (Use soft rope)</a:t>
            </a:r>
            <a:br>
              <a:rPr lang="en-GB" sz="1400" dirty="0">
                <a:latin typeface="Chicken Soup" pitchFamily="2" charset="0"/>
              </a:rPr>
            </a:br>
            <a:r>
              <a:rPr lang="en-GB" sz="1400" dirty="0">
                <a:latin typeface="Chicken Soup" pitchFamily="2" charset="0"/>
              </a:rPr>
              <a:t>Wiggle the rope like a snake for children to jump over</a:t>
            </a:r>
            <a:endParaRPr lang="en-GB" sz="1400" dirty="0"/>
          </a:p>
        </p:txBody>
      </p:sp>
      <p:sp>
        <p:nvSpPr>
          <p:cNvPr id="17" name="TextBox 16">
            <a:extLst>
              <a:ext uri="{FF2B5EF4-FFF2-40B4-BE49-F238E27FC236}">
                <a16:creationId xmlns:a16="http://schemas.microsoft.com/office/drawing/2014/main" xmlns="" id="{F6F068CC-4A78-41F3-8875-75310E078B2B}"/>
              </a:ext>
            </a:extLst>
          </p:cNvPr>
          <p:cNvSpPr txBox="1"/>
          <p:nvPr/>
        </p:nvSpPr>
        <p:spPr>
          <a:xfrm>
            <a:off x="225361" y="961585"/>
            <a:ext cx="4195807" cy="2308324"/>
          </a:xfrm>
          <a:prstGeom prst="rect">
            <a:avLst/>
          </a:prstGeom>
          <a:noFill/>
        </p:spPr>
        <p:txBody>
          <a:bodyPr wrap="square" rtlCol="0">
            <a:spAutoFit/>
          </a:bodyPr>
          <a:lstStyle/>
          <a:p>
            <a:r>
              <a:rPr lang="en-GB" sz="1600" u="sng" dirty="0">
                <a:latin typeface="Chicken Soup" pitchFamily="2" charset="0"/>
              </a:rPr>
              <a:t>The Red Hot Letter Game</a:t>
            </a:r>
            <a:br>
              <a:rPr lang="en-GB" sz="1600" u="sng" dirty="0">
                <a:latin typeface="Chicken Soup" pitchFamily="2" charset="0"/>
              </a:rPr>
            </a:br>
            <a:r>
              <a:rPr lang="en-GB" sz="1400" dirty="0">
                <a:latin typeface="Chicken Soup" pitchFamily="2" charset="0"/>
              </a:rPr>
              <a:t>Choose one person to be ‘on’ and decide on a ‘red hot letter’ </a:t>
            </a:r>
            <a:r>
              <a:rPr lang="en-GB" sz="1400" dirty="0" err="1">
                <a:latin typeface="Chicken Soup" pitchFamily="2" charset="0"/>
              </a:rPr>
              <a:t>e.g</a:t>
            </a:r>
            <a:r>
              <a:rPr lang="en-GB" sz="1400" dirty="0">
                <a:latin typeface="Chicken Soup" pitchFamily="2" charset="0"/>
              </a:rPr>
              <a:t> E</a:t>
            </a:r>
            <a:br>
              <a:rPr lang="en-GB" sz="1400" dirty="0">
                <a:latin typeface="Chicken Soup" pitchFamily="2" charset="0"/>
              </a:rPr>
            </a:br>
            <a:r>
              <a:rPr lang="en-GB" sz="1400" dirty="0">
                <a:latin typeface="Chicken Soup" pitchFamily="2" charset="0"/>
              </a:rPr>
              <a:t>Person who is on stands away from the group and faces away. They call out letters “Step forward if you have a W in your name.” The first player to reach the person who is on wins.</a:t>
            </a:r>
            <a:br>
              <a:rPr lang="en-GB" sz="1400" dirty="0">
                <a:latin typeface="Chicken Soup" pitchFamily="2" charset="0"/>
              </a:rPr>
            </a:br>
            <a:r>
              <a:rPr lang="en-GB" sz="1400" dirty="0">
                <a:latin typeface="Chicken Soup" pitchFamily="2" charset="0"/>
              </a:rPr>
              <a:t>If the red hot letter is called and someone steps forward by accident then they must go back to the beginning.</a:t>
            </a:r>
            <a:endParaRPr lang="en-GB" sz="1400" b="1" dirty="0">
              <a:solidFill>
                <a:srgbClr val="00B050"/>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005" y="5887975"/>
            <a:ext cx="1507992" cy="910902"/>
          </a:xfrm>
          <a:prstGeom prst="rect">
            <a:avLst/>
          </a:prstGeom>
        </p:spPr>
      </p:pic>
    </p:spTree>
    <p:extLst>
      <p:ext uri="{BB962C8B-B14F-4D97-AF65-F5344CB8AC3E}">
        <p14:creationId xmlns:p14="http://schemas.microsoft.com/office/powerpoint/2010/main" val="91045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a:off x="1" y="42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t="3661" r="322"/>
          <a:stretch>
            <a:fillRect/>
          </a:stretch>
        </p:blipFill>
        <p:spPr bwMode="auto">
          <a:xfrm rot="10800000">
            <a:off x="1" y="5915012"/>
            <a:ext cx="9144000" cy="9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p:nvSpPr>
        <p:spPr>
          <a:xfrm>
            <a:off x="140221" y="902284"/>
            <a:ext cx="4359771" cy="24547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644008" y="906476"/>
            <a:ext cx="4352181" cy="24505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4019" y="3433267"/>
            <a:ext cx="4355974" cy="24547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644008" y="3433267"/>
            <a:ext cx="4352181" cy="245051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F6F068CC-4A78-41F3-8875-75310E078B2B}"/>
              </a:ext>
            </a:extLst>
          </p:cNvPr>
          <p:cNvSpPr txBox="1"/>
          <p:nvPr/>
        </p:nvSpPr>
        <p:spPr>
          <a:xfrm>
            <a:off x="4663802" y="943410"/>
            <a:ext cx="4195807" cy="1569660"/>
          </a:xfrm>
          <a:prstGeom prst="rect">
            <a:avLst/>
          </a:prstGeom>
          <a:noFill/>
        </p:spPr>
        <p:txBody>
          <a:bodyPr wrap="square" rtlCol="0">
            <a:spAutoFit/>
          </a:bodyPr>
          <a:lstStyle/>
          <a:p>
            <a:r>
              <a:rPr lang="en-GB" sz="1600" u="sng" dirty="0">
                <a:latin typeface="Chicken Soup" pitchFamily="2" charset="0"/>
              </a:rPr>
              <a:t>Popcorn Game</a:t>
            </a:r>
            <a:br>
              <a:rPr lang="en-GB" sz="1600" u="sng" dirty="0">
                <a:latin typeface="Chicken Soup" pitchFamily="2" charset="0"/>
              </a:rPr>
            </a:br>
            <a:r>
              <a:rPr lang="en-GB" sz="1600" dirty="0">
                <a:latin typeface="Chicken Soup" pitchFamily="2" charset="0"/>
              </a:rPr>
              <a:t>Children standing 2m apart. They must shout ‘popcorn’ and jump up as if ‘popping,’</a:t>
            </a:r>
            <a:br>
              <a:rPr lang="en-GB" sz="1600" dirty="0">
                <a:latin typeface="Chicken Soup" pitchFamily="2" charset="0"/>
              </a:rPr>
            </a:br>
            <a:r>
              <a:rPr lang="en-GB" sz="1600" dirty="0">
                <a:latin typeface="Chicken Soup" pitchFamily="2" charset="0"/>
              </a:rPr>
              <a:t>If more than one child shouts popcorn at the same time then they are out.</a:t>
            </a:r>
            <a:br>
              <a:rPr lang="en-GB" sz="1600" dirty="0">
                <a:latin typeface="Chicken Soup" pitchFamily="2" charset="0"/>
              </a:rPr>
            </a:br>
            <a:r>
              <a:rPr lang="en-GB" sz="1600" dirty="0">
                <a:latin typeface="Chicken Soup" pitchFamily="2" charset="0"/>
              </a:rPr>
              <a:t>Closing eyes is good for an added challenge.</a:t>
            </a:r>
            <a:endParaRPr lang="en-GB" sz="1200" b="1" dirty="0">
              <a:solidFill>
                <a:srgbClr val="00B050"/>
              </a:solidFill>
            </a:endParaRPr>
          </a:p>
        </p:txBody>
      </p:sp>
      <p:sp>
        <p:nvSpPr>
          <p:cNvPr id="14" name="TextBox 13">
            <a:extLst>
              <a:ext uri="{FF2B5EF4-FFF2-40B4-BE49-F238E27FC236}">
                <a16:creationId xmlns:a16="http://schemas.microsoft.com/office/drawing/2014/main" xmlns="" id="{F6F068CC-4A78-41F3-8875-75310E078B2B}"/>
              </a:ext>
            </a:extLst>
          </p:cNvPr>
          <p:cNvSpPr txBox="1"/>
          <p:nvPr/>
        </p:nvSpPr>
        <p:spPr>
          <a:xfrm>
            <a:off x="4722194" y="3386048"/>
            <a:ext cx="4195807" cy="2739211"/>
          </a:xfrm>
          <a:prstGeom prst="rect">
            <a:avLst/>
          </a:prstGeom>
          <a:noFill/>
        </p:spPr>
        <p:txBody>
          <a:bodyPr wrap="square" rtlCol="0">
            <a:spAutoFit/>
          </a:bodyPr>
          <a:lstStyle/>
          <a:p>
            <a:r>
              <a:rPr lang="en-GB" sz="1600" u="sng" dirty="0">
                <a:latin typeface="Chicken Soup" pitchFamily="2" charset="0"/>
              </a:rPr>
              <a:t>King/Queen of the castle</a:t>
            </a:r>
            <a:br>
              <a:rPr lang="en-GB" sz="1600" u="sng" dirty="0">
                <a:latin typeface="Chicken Soup" pitchFamily="2" charset="0"/>
              </a:rPr>
            </a:br>
            <a:r>
              <a:rPr lang="en-GB" sz="1600" dirty="0">
                <a:latin typeface="Chicken Soup" pitchFamily="2" charset="0"/>
              </a:rPr>
              <a:t>Create  2 castles or squares with cones or more if you have enough children. Choose a king or a queen to guard their castle.</a:t>
            </a:r>
            <a:br>
              <a:rPr lang="en-GB" sz="1600" dirty="0">
                <a:latin typeface="Chicken Soup" pitchFamily="2" charset="0"/>
              </a:rPr>
            </a:br>
            <a:r>
              <a:rPr lang="en-GB" sz="1600" dirty="0">
                <a:latin typeface="Chicken Soup" pitchFamily="2" charset="0"/>
              </a:rPr>
              <a:t>The aim is for everyone else to go through the castle without being ‘tagged.’ </a:t>
            </a:r>
            <a:br>
              <a:rPr lang="en-GB" sz="1600" dirty="0">
                <a:latin typeface="Chicken Soup" pitchFamily="2" charset="0"/>
              </a:rPr>
            </a:br>
            <a:r>
              <a:rPr lang="en-GB" sz="1600" u="sng" dirty="0">
                <a:latin typeface="Chicken Soup" pitchFamily="2" charset="0"/>
              </a:rPr>
              <a:t>Variations:</a:t>
            </a:r>
            <a:r>
              <a:rPr lang="en-GB" sz="1600" dirty="0">
                <a:latin typeface="Chicken Soup" pitchFamily="2" charset="0"/>
              </a:rPr>
              <a:t/>
            </a:r>
            <a:br>
              <a:rPr lang="en-GB" sz="1600" dirty="0">
                <a:latin typeface="Chicken Soup" pitchFamily="2" charset="0"/>
              </a:rPr>
            </a:br>
            <a:r>
              <a:rPr lang="en-GB" sz="1600" dirty="0">
                <a:latin typeface="Chicken Soup" pitchFamily="2" charset="0"/>
              </a:rPr>
              <a:t>Use a ball and dribble ball with feet or hands through the castle.</a:t>
            </a:r>
            <a:br>
              <a:rPr lang="en-GB" sz="1600" dirty="0">
                <a:latin typeface="Chicken Soup" pitchFamily="2" charset="0"/>
              </a:rPr>
            </a:br>
            <a:r>
              <a:rPr lang="en-GB" sz="1600" dirty="0">
                <a:latin typeface="Chicken Soup" pitchFamily="2" charset="0"/>
              </a:rPr>
              <a:t>Use a point system </a:t>
            </a:r>
            <a:r>
              <a:rPr lang="en-GB" sz="1400" dirty="0">
                <a:latin typeface="Chicken Soup" pitchFamily="2" charset="0"/>
              </a:rPr>
              <a:t/>
            </a:r>
            <a:br>
              <a:rPr lang="en-GB" sz="1400" dirty="0">
                <a:latin typeface="Chicken Soup" pitchFamily="2" charset="0"/>
              </a:rPr>
            </a:br>
            <a:endParaRPr lang="en-GB" sz="1200" dirty="0"/>
          </a:p>
        </p:txBody>
      </p:sp>
      <p:sp>
        <p:nvSpPr>
          <p:cNvPr id="16" name="TextBox 15">
            <a:extLst>
              <a:ext uri="{FF2B5EF4-FFF2-40B4-BE49-F238E27FC236}">
                <a16:creationId xmlns:a16="http://schemas.microsoft.com/office/drawing/2014/main" xmlns="" id="{F6F068CC-4A78-41F3-8875-75310E078B2B}"/>
              </a:ext>
            </a:extLst>
          </p:cNvPr>
          <p:cNvSpPr txBox="1"/>
          <p:nvPr/>
        </p:nvSpPr>
        <p:spPr>
          <a:xfrm>
            <a:off x="222201" y="3489698"/>
            <a:ext cx="4195807" cy="2339102"/>
          </a:xfrm>
          <a:prstGeom prst="rect">
            <a:avLst/>
          </a:prstGeom>
          <a:noFill/>
        </p:spPr>
        <p:txBody>
          <a:bodyPr wrap="square" rtlCol="0">
            <a:spAutoFit/>
          </a:bodyPr>
          <a:lstStyle/>
          <a:p>
            <a:r>
              <a:rPr lang="en-GB" sz="1400" u="sng" dirty="0">
                <a:latin typeface="Chicken Soup" pitchFamily="2" charset="0"/>
              </a:rPr>
              <a:t>Capture the Flag</a:t>
            </a:r>
            <a:r>
              <a:rPr lang="en-GB" sz="1400" dirty="0">
                <a:latin typeface="Chicken Soup" pitchFamily="2" charset="0"/>
              </a:rPr>
              <a:t/>
            </a:r>
            <a:br>
              <a:rPr lang="en-GB" sz="1400" dirty="0">
                <a:latin typeface="Chicken Soup" pitchFamily="2" charset="0"/>
              </a:rPr>
            </a:br>
            <a:r>
              <a:rPr lang="en-US" sz="1200" dirty="0">
                <a:latin typeface="Chicken Soup" pitchFamily="2" charset="0"/>
              </a:rPr>
              <a:t>Split the group into two teams, each team having a flag or other marker at the team's base. The object of the game is to run into the other team's territory, capture their flag and make it safely back to your own territory. You can tag "enemy" players in your territory, sending them to your jail. They can be sprung from jail by a member of their own team running into your territory, tagging them and running back, with one freed person allowed per jail break. It is sometimes played that all the people in jail could hold hands and make a chain back toward their own territory, making it easier for members of their team to tag them. </a:t>
            </a:r>
            <a:endParaRPr lang="en-GB" sz="1200" dirty="0">
              <a:latin typeface="Chicken Soup" pitchFamily="2" charset="0"/>
            </a:endParaRPr>
          </a:p>
        </p:txBody>
      </p:sp>
      <p:sp>
        <p:nvSpPr>
          <p:cNvPr id="17" name="TextBox 16">
            <a:extLst>
              <a:ext uri="{FF2B5EF4-FFF2-40B4-BE49-F238E27FC236}">
                <a16:creationId xmlns:a16="http://schemas.microsoft.com/office/drawing/2014/main" xmlns="" id="{F6F068CC-4A78-41F3-8875-75310E078B2B}"/>
              </a:ext>
            </a:extLst>
          </p:cNvPr>
          <p:cNvSpPr txBox="1"/>
          <p:nvPr/>
        </p:nvSpPr>
        <p:spPr>
          <a:xfrm>
            <a:off x="225361" y="961585"/>
            <a:ext cx="4195807" cy="2062103"/>
          </a:xfrm>
          <a:prstGeom prst="rect">
            <a:avLst/>
          </a:prstGeom>
          <a:noFill/>
        </p:spPr>
        <p:txBody>
          <a:bodyPr wrap="square" rtlCol="0">
            <a:spAutoFit/>
          </a:bodyPr>
          <a:lstStyle/>
          <a:p>
            <a:r>
              <a:rPr lang="en-GB" sz="1600" u="sng" dirty="0">
                <a:latin typeface="Chicken Soup" pitchFamily="2" charset="0"/>
              </a:rPr>
              <a:t>Splat Game</a:t>
            </a:r>
            <a:br>
              <a:rPr lang="en-GB" sz="1600" u="sng" dirty="0">
                <a:latin typeface="Chicken Soup" pitchFamily="2" charset="0"/>
              </a:rPr>
            </a:br>
            <a:r>
              <a:rPr lang="en-GB" sz="1400" dirty="0">
                <a:latin typeface="Chicken Soup" pitchFamily="2" charset="0"/>
              </a:rPr>
              <a:t>Children make a circle 2m away with 1 person in the middle.</a:t>
            </a:r>
          </a:p>
          <a:p>
            <a:r>
              <a:rPr lang="en-US" sz="1400" dirty="0">
                <a:latin typeface="Chicken Soup" pitchFamily="2" charset="0"/>
              </a:rPr>
              <a:t>The player standing in the middle of the circle is the “splatter”. The splatter randomly points to someone and shouts “</a:t>
            </a:r>
            <a:r>
              <a:rPr lang="en-US" sz="1400" b="1" dirty="0">
                <a:latin typeface="Chicken Soup" pitchFamily="2" charset="0"/>
              </a:rPr>
              <a:t>SPLAT</a:t>
            </a:r>
            <a:r>
              <a:rPr lang="en-US" sz="1400" dirty="0">
                <a:latin typeface="Chicken Soup" pitchFamily="2" charset="0"/>
              </a:rPr>
              <a:t>!” The player pointed to must duck down; then the two players on either side of the “ducker” must “</a:t>
            </a:r>
            <a:r>
              <a:rPr lang="en-US" sz="1400" b="1" dirty="0">
                <a:latin typeface="Chicken Soup" pitchFamily="2" charset="0"/>
              </a:rPr>
              <a:t>splat</a:t>
            </a:r>
            <a:r>
              <a:rPr lang="en-US" sz="1400" dirty="0">
                <a:latin typeface="Chicken Soup" pitchFamily="2" charset="0"/>
              </a:rPr>
              <a:t>” each other by pointing to the other and saying “</a:t>
            </a:r>
            <a:r>
              <a:rPr lang="en-US" sz="1400" b="1" dirty="0">
                <a:latin typeface="Chicken Soup" pitchFamily="2" charset="0"/>
              </a:rPr>
              <a:t>SPLAT</a:t>
            </a:r>
            <a:r>
              <a:rPr lang="en-US" sz="1400" dirty="0">
                <a:latin typeface="Chicken Soup" pitchFamily="2" charset="0"/>
              </a:rPr>
              <a:t>!”</a:t>
            </a:r>
            <a:endParaRPr lang="en-GB" sz="1400" b="1" dirty="0">
              <a:solidFill>
                <a:srgbClr val="00B050"/>
              </a:solidFill>
              <a:latin typeface="Chicken Soup" pitchFamily="2"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975" y="5947099"/>
            <a:ext cx="1258051" cy="759925"/>
          </a:xfrm>
          <a:prstGeom prst="rect">
            <a:avLst/>
          </a:prstGeom>
        </p:spPr>
      </p:pic>
    </p:spTree>
    <p:extLst>
      <p:ext uri="{BB962C8B-B14F-4D97-AF65-F5344CB8AC3E}">
        <p14:creationId xmlns:p14="http://schemas.microsoft.com/office/powerpoint/2010/main" val="1805002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1797</TotalTime>
  <Words>612</Words>
  <Application>Microsoft Office PowerPoint</Application>
  <PresentationFormat>On-screen Show (4:3)</PresentationFormat>
  <Paragraphs>133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Rusz</dc:creator>
  <cp:lastModifiedBy>Sarah Clixby</cp:lastModifiedBy>
  <cp:revision>64</cp:revision>
  <dcterms:created xsi:type="dcterms:W3CDTF">2020-05-27T09:30:53Z</dcterms:created>
  <dcterms:modified xsi:type="dcterms:W3CDTF">2020-05-29T10:23:43Z</dcterms:modified>
</cp:coreProperties>
</file>